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handoutMasterIdLst>
    <p:handoutMasterId r:id="rId24"/>
  </p:handoutMasterIdLst>
  <p:sldIdLst>
    <p:sldId id="256" r:id="rId2"/>
    <p:sldId id="257" r:id="rId3"/>
    <p:sldId id="284" r:id="rId4"/>
    <p:sldId id="296" r:id="rId5"/>
    <p:sldId id="285" r:id="rId6"/>
    <p:sldId id="286" r:id="rId7"/>
    <p:sldId id="297" r:id="rId8"/>
    <p:sldId id="299" r:id="rId9"/>
    <p:sldId id="288" r:id="rId10"/>
    <p:sldId id="290" r:id="rId11"/>
    <p:sldId id="264" r:id="rId12"/>
    <p:sldId id="305" r:id="rId13"/>
    <p:sldId id="306" r:id="rId14"/>
    <p:sldId id="307" r:id="rId15"/>
    <p:sldId id="301" r:id="rId16"/>
    <p:sldId id="303" r:id="rId17"/>
    <p:sldId id="302" r:id="rId18"/>
    <p:sldId id="304" r:id="rId19"/>
    <p:sldId id="281" r:id="rId20"/>
    <p:sldId id="300" r:id="rId21"/>
    <p:sldId id="277" r:id="rId2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E8E8"/>
    <a:srgbClr val="66DED6"/>
    <a:srgbClr val="4F4F4F"/>
    <a:srgbClr val="4CC0B8"/>
    <a:srgbClr val="1D47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52" autoAdjust="0"/>
    <p:restoredTop sz="76259" autoAdjust="0"/>
  </p:normalViewPr>
  <p:slideViewPr>
    <p:cSldViewPr snapToGrid="0">
      <p:cViewPr varScale="1">
        <p:scale>
          <a:sx n="85" d="100"/>
          <a:sy n="85" d="100"/>
        </p:scale>
        <p:origin x="1914" y="84"/>
      </p:cViewPr>
      <p:guideLst/>
    </p:cSldViewPr>
  </p:slideViewPr>
  <p:notesTextViewPr>
    <p:cViewPr>
      <p:scale>
        <a:sx n="1" d="1"/>
        <a:sy n="1" d="1"/>
      </p:scale>
      <p:origin x="0" y="0"/>
    </p:cViewPr>
  </p:notesTextViewPr>
  <p:notesViewPr>
    <p:cSldViewPr snapToGrid="0">
      <p:cViewPr varScale="1">
        <p:scale>
          <a:sx n="85" d="100"/>
          <a:sy n="85" d="100"/>
        </p:scale>
        <p:origin x="388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52391A79-C07B-E51D-7FB5-BAA96CAF2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6C26712F-7E30-103D-E289-99B11BCBB84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1613BD-42A2-422D-9747-B7B6A350A0E5}" type="datetimeFigureOut">
              <a:rPr lang="de-DE" smtClean="0"/>
              <a:t>20.02.2024</a:t>
            </a:fld>
            <a:endParaRPr lang="de-DE"/>
          </a:p>
        </p:txBody>
      </p:sp>
      <p:sp>
        <p:nvSpPr>
          <p:cNvPr id="4" name="Fußzeilenplatzhalter 3">
            <a:extLst>
              <a:ext uri="{FF2B5EF4-FFF2-40B4-BE49-F238E27FC236}">
                <a16:creationId xmlns:a16="http://schemas.microsoft.com/office/drawing/2014/main" id="{DBFFE6FD-FAEC-F2C9-95A5-7EDA7B516EF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84AECE01-2F9A-B8A0-ED9C-210ED0BCA13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2965E8-B867-4255-A8EE-971B5ACE7272}" type="slidenum">
              <a:rPr lang="de-DE" smtClean="0"/>
              <a:t>‹Nr.›</a:t>
            </a:fld>
            <a:endParaRPr lang="de-DE"/>
          </a:p>
        </p:txBody>
      </p:sp>
    </p:spTree>
    <p:extLst>
      <p:ext uri="{BB962C8B-B14F-4D97-AF65-F5344CB8AC3E}">
        <p14:creationId xmlns:p14="http://schemas.microsoft.com/office/powerpoint/2010/main" val="15121617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C5AB9C-FAD9-4CB7-96A3-3A963B4DD5D4}" type="datetimeFigureOut">
              <a:rPr lang="de-DE" smtClean="0"/>
              <a:t>20.02.2024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6CA584-3EB6-4079-A30C-CECF9E172306}" type="slidenum">
              <a:rPr lang="de-DE" smtClean="0"/>
              <a:t>‹Nr.›</a:t>
            </a:fld>
            <a:endParaRPr lang="de-DE"/>
          </a:p>
        </p:txBody>
      </p:sp>
    </p:spTree>
    <p:extLst>
      <p:ext uri="{BB962C8B-B14F-4D97-AF65-F5344CB8AC3E}">
        <p14:creationId xmlns:p14="http://schemas.microsoft.com/office/powerpoint/2010/main" val="13974888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Einheitliches CD, welches bereits als CSS Files festgehalten wurden um ein einheitliches Erscheinungsbild zu erhalten </a:t>
            </a:r>
          </a:p>
        </p:txBody>
      </p:sp>
      <p:sp>
        <p:nvSpPr>
          <p:cNvPr id="4" name="Foliennummernplatzhalter 3"/>
          <p:cNvSpPr>
            <a:spLocks noGrp="1"/>
          </p:cNvSpPr>
          <p:nvPr>
            <p:ph type="sldNum" sz="quarter" idx="5"/>
          </p:nvPr>
        </p:nvSpPr>
        <p:spPr/>
        <p:txBody>
          <a:bodyPr/>
          <a:lstStyle/>
          <a:p>
            <a:fld id="{1E6CA584-3EB6-4079-A30C-CECF9E172306}" type="slidenum">
              <a:rPr lang="de-DE" smtClean="0"/>
              <a:t>2</a:t>
            </a:fld>
            <a:endParaRPr lang="de-DE"/>
          </a:p>
        </p:txBody>
      </p:sp>
    </p:spTree>
    <p:extLst>
      <p:ext uri="{BB962C8B-B14F-4D97-AF65-F5344CB8AC3E}">
        <p14:creationId xmlns:p14="http://schemas.microsoft.com/office/powerpoint/2010/main" val="18618048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Zu Beginn des Prozesses sollte das </a:t>
            </a:r>
            <a:r>
              <a:rPr lang="de-DE" dirty="0" err="1"/>
              <a:t>Deployment</a:t>
            </a:r>
            <a:r>
              <a:rPr lang="de-DE" dirty="0"/>
              <a:t> durch die Firebase durchgeführt werden. Dies war jedoch nicht möglich, da gewisse Admin Rechte auf den eigenen Rechnern dafür nicht freigegeben werden konnten. Somit musste eine Alternative gefunden werden. Daraufhin wurde das </a:t>
            </a:r>
            <a:r>
              <a:rPr lang="de-DE" dirty="0" err="1"/>
              <a:t>Deployment</a:t>
            </a:r>
            <a:r>
              <a:rPr lang="de-DE" dirty="0"/>
              <a:t> mit render.com durchgeführt. Dies konnte dank der direkten Verbindung mit dem GitHub Repository schnell ausgeführt werden. </a:t>
            </a:r>
            <a:r>
              <a:rPr lang="de-DE" dirty="0" err="1"/>
              <a:t>Render</a:t>
            </a:r>
            <a:r>
              <a:rPr lang="de-DE" dirty="0"/>
              <a:t> bietet dafür eine kostenlose Option zur Verfügung, welche keine Einschränkungen des </a:t>
            </a:r>
            <a:r>
              <a:rPr lang="de-DE" dirty="0" err="1"/>
              <a:t>Deployments</a:t>
            </a:r>
            <a:r>
              <a:rPr lang="de-DE" dirty="0"/>
              <a:t> beinhaltet, lediglich nach längerer Inaktivität der gehosteten Anwendung wird die Ladezeit erhöht. </a:t>
            </a:r>
          </a:p>
          <a:p>
            <a:endParaRPr lang="de-DE" dirty="0"/>
          </a:p>
          <a:p>
            <a:r>
              <a:rPr lang="de-DE" dirty="0"/>
              <a:t>Die Anwendung ist unter folgendem Link aufrufbar: https://snack-track.onrender.com</a:t>
            </a:r>
          </a:p>
          <a:p>
            <a:r>
              <a:rPr lang="de-DE" dirty="0"/>
              <a:t> </a:t>
            </a:r>
          </a:p>
          <a:p>
            <a:endParaRPr lang="de-DE" dirty="0"/>
          </a:p>
        </p:txBody>
      </p:sp>
      <p:sp>
        <p:nvSpPr>
          <p:cNvPr id="4" name="Foliennummernplatzhalter 3"/>
          <p:cNvSpPr>
            <a:spLocks noGrp="1"/>
          </p:cNvSpPr>
          <p:nvPr>
            <p:ph type="sldNum" sz="quarter" idx="5"/>
          </p:nvPr>
        </p:nvSpPr>
        <p:spPr/>
        <p:txBody>
          <a:bodyPr/>
          <a:lstStyle/>
          <a:p>
            <a:fld id="{1E6CA584-3EB6-4079-A30C-CECF9E172306}" type="slidenum">
              <a:rPr lang="de-DE" smtClean="0"/>
              <a:t>13</a:t>
            </a:fld>
            <a:endParaRPr lang="de-DE"/>
          </a:p>
        </p:txBody>
      </p:sp>
    </p:spTree>
    <p:extLst>
      <p:ext uri="{BB962C8B-B14F-4D97-AF65-F5344CB8AC3E}">
        <p14:creationId xmlns:p14="http://schemas.microsoft.com/office/powerpoint/2010/main" val="2864784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Für den funktionalen Prototyp wurde ein Gehäuse für die einzelnen Komponenten mit Hilfe eines 3D Druckers gedruckt. Für die Komponenten Scanner, LEDs, Stromversorgung und Schalter wurden passende Aussparungen gedruckt. Die Vorderseite schmückt der Schriftzug „Snack Track“ des Logos. Hierbei wurde auf das Logo (Obstkorb) verzichtet, da dies für diesen Druck ein zu detailreiches Logo darstellt und nur in niedriger Auflösung gedruckt werden könnte. </a:t>
            </a:r>
          </a:p>
          <a:p>
            <a:r>
              <a:rPr lang="de-DE" dirty="0"/>
              <a:t>Auf der Rückseite des Gehäuses wurden zwei Magnete angebracht, sodass das Gehäuse beispielsweise an magnetischen Kühlschränken angebracht werden kann. Da das Gehäuse eine glatte Oberfläche hat und somit trotz starker Magneten an einer ebenfalls glatten Wand herunterrutschen würde, wurden an den Ecken Anti-Rutsch Stopper angebracht. </a:t>
            </a:r>
          </a:p>
        </p:txBody>
      </p:sp>
      <p:sp>
        <p:nvSpPr>
          <p:cNvPr id="4" name="Foliennummernplatzhalter 3"/>
          <p:cNvSpPr>
            <a:spLocks noGrp="1"/>
          </p:cNvSpPr>
          <p:nvPr>
            <p:ph type="sldNum" sz="quarter" idx="5"/>
          </p:nvPr>
        </p:nvSpPr>
        <p:spPr/>
        <p:txBody>
          <a:bodyPr/>
          <a:lstStyle/>
          <a:p>
            <a:fld id="{1E6CA584-3EB6-4079-A30C-CECF9E172306}" type="slidenum">
              <a:rPr lang="de-DE" smtClean="0"/>
              <a:t>15</a:t>
            </a:fld>
            <a:endParaRPr lang="de-DE"/>
          </a:p>
        </p:txBody>
      </p:sp>
    </p:spTree>
    <p:extLst>
      <p:ext uri="{BB962C8B-B14F-4D97-AF65-F5344CB8AC3E}">
        <p14:creationId xmlns:p14="http://schemas.microsoft.com/office/powerpoint/2010/main" val="15152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6BB738-34C7-5664-8214-C3E24595679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20F9968-F1FF-9944-CF67-BBD2164DE053}"/>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42E0D8E7-0425-6F14-4FB9-0A0C9781CC86}"/>
              </a:ext>
            </a:extLst>
          </p:cNvPr>
          <p:cNvSpPr>
            <a:spLocks noGrp="1"/>
          </p:cNvSpPr>
          <p:nvPr>
            <p:ph type="body" idx="1"/>
          </p:nvPr>
        </p:nvSpPr>
        <p:spPr/>
        <p:txBody>
          <a:bodyPr/>
          <a:lstStyle/>
          <a:p>
            <a:r>
              <a:rPr lang="de-DE" dirty="0"/>
              <a:t>Diese Folie zeigt die Innenansicht des Prototyps. Verbaut ist hier im Vergleich zum Rapid Prototyp eine Komponente mehr (Switch zur Auswahl des Benutzers). Um ein möglichst kleines Device zu erhalten, wurde der ESP von der in der ESP Kit enthaltenen Steckplatte entfernt und auf eine kleinere Steckplatte gelötet, woran die einzelnen Komponenten angesteckt wurden. Somit konnte der Prototyp auf eine Größe von ca. 12x7x4,5cm gehalten werden. Um den Scanner möglichst benutzerfreundlich anzubringen und somit ein möglichst unkompliziertes und schnelles Abscannen zu ermöglichen, wurde ein </a:t>
            </a:r>
            <a:r>
              <a:rPr lang="de-DE" b="0" i="0" dirty="0">
                <a:solidFill>
                  <a:srgbClr val="ECECEC"/>
                </a:solidFill>
                <a:effectLst/>
                <a:latin typeface="Söhne"/>
              </a:rPr>
              <a:t>trapezförmiges Prisma als Form gewählt. </a:t>
            </a:r>
            <a:endParaRPr lang="de-DE" dirty="0"/>
          </a:p>
        </p:txBody>
      </p:sp>
      <p:sp>
        <p:nvSpPr>
          <p:cNvPr id="4" name="Foliennummernplatzhalter 3">
            <a:extLst>
              <a:ext uri="{FF2B5EF4-FFF2-40B4-BE49-F238E27FC236}">
                <a16:creationId xmlns:a16="http://schemas.microsoft.com/office/drawing/2014/main" id="{E4F08BE1-DEE8-21B8-D6B4-56D391986059}"/>
              </a:ext>
            </a:extLst>
          </p:cNvPr>
          <p:cNvSpPr>
            <a:spLocks noGrp="1"/>
          </p:cNvSpPr>
          <p:nvPr>
            <p:ph type="sldNum" sz="quarter" idx="5"/>
          </p:nvPr>
        </p:nvSpPr>
        <p:spPr/>
        <p:txBody>
          <a:bodyPr/>
          <a:lstStyle/>
          <a:p>
            <a:fld id="{1E6CA584-3EB6-4079-A30C-CECF9E172306}" type="slidenum">
              <a:rPr lang="de-DE" smtClean="0"/>
              <a:t>16</a:t>
            </a:fld>
            <a:endParaRPr lang="de-DE"/>
          </a:p>
        </p:txBody>
      </p:sp>
    </p:spTree>
    <p:extLst>
      <p:ext uri="{BB962C8B-B14F-4D97-AF65-F5344CB8AC3E}">
        <p14:creationId xmlns:p14="http://schemas.microsoft.com/office/powerpoint/2010/main" val="2132226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Folie zeigt den Prototypen an einem Kühlschrank angebracht. (Voraussetzung: Magnetische Wand um den Prototypen anzubringen) </a:t>
            </a:r>
          </a:p>
        </p:txBody>
      </p:sp>
      <p:sp>
        <p:nvSpPr>
          <p:cNvPr id="4" name="Foliennummernplatzhalter 3"/>
          <p:cNvSpPr>
            <a:spLocks noGrp="1"/>
          </p:cNvSpPr>
          <p:nvPr>
            <p:ph type="sldNum" sz="quarter" idx="5"/>
          </p:nvPr>
        </p:nvSpPr>
        <p:spPr/>
        <p:txBody>
          <a:bodyPr/>
          <a:lstStyle/>
          <a:p>
            <a:fld id="{1E6CA584-3EB6-4079-A30C-CECF9E172306}" type="slidenum">
              <a:rPr lang="de-DE" smtClean="0"/>
              <a:t>17</a:t>
            </a:fld>
            <a:endParaRPr lang="de-DE"/>
          </a:p>
        </p:txBody>
      </p:sp>
    </p:spTree>
    <p:extLst>
      <p:ext uri="{BB962C8B-B14F-4D97-AF65-F5344CB8AC3E}">
        <p14:creationId xmlns:p14="http://schemas.microsoft.com/office/powerpoint/2010/main" val="9824016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Um dem Benutzer eine problemlose Nutzung zu gewähren, wurde eine Betriebsanleitung/ Schnellstartanleitung verfasst. Diese beinhaltet eine Beschreibung des Gerätes, die korrekte Nutzung des Gerätes, Entsorgungshinweise, Hinweise zu Fehlermeldungen und wie diese behoben werden können. Die Schnellstartanleitung ist im </a:t>
            </a:r>
            <a:r>
              <a:rPr lang="de-DE" dirty="0" err="1"/>
              <a:t>Github</a:t>
            </a:r>
            <a:r>
              <a:rPr lang="de-DE" dirty="0"/>
              <a:t> Repository im Ordner Audit 4 zu finden.</a:t>
            </a:r>
          </a:p>
        </p:txBody>
      </p:sp>
      <p:sp>
        <p:nvSpPr>
          <p:cNvPr id="4" name="Foliennummernplatzhalter 3"/>
          <p:cNvSpPr>
            <a:spLocks noGrp="1"/>
          </p:cNvSpPr>
          <p:nvPr>
            <p:ph type="sldNum" sz="quarter" idx="5"/>
          </p:nvPr>
        </p:nvSpPr>
        <p:spPr/>
        <p:txBody>
          <a:bodyPr/>
          <a:lstStyle/>
          <a:p>
            <a:fld id="{1E6CA584-3EB6-4079-A30C-CECF9E172306}" type="slidenum">
              <a:rPr lang="de-DE" smtClean="0"/>
              <a:t>18</a:t>
            </a:fld>
            <a:endParaRPr lang="de-DE"/>
          </a:p>
        </p:txBody>
      </p:sp>
    </p:spTree>
    <p:extLst>
      <p:ext uri="{BB962C8B-B14F-4D97-AF65-F5344CB8AC3E}">
        <p14:creationId xmlns:p14="http://schemas.microsoft.com/office/powerpoint/2010/main" val="35347764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1E6CA584-3EB6-4079-A30C-CECF9E172306}" type="slidenum">
              <a:rPr lang="de-DE" smtClean="0"/>
              <a:t>21</a:t>
            </a:fld>
            <a:endParaRPr lang="de-DE"/>
          </a:p>
        </p:txBody>
      </p:sp>
    </p:spTree>
    <p:extLst>
      <p:ext uri="{BB962C8B-B14F-4D97-AF65-F5344CB8AC3E}">
        <p14:creationId xmlns:p14="http://schemas.microsoft.com/office/powerpoint/2010/main" val="3510262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de-DE" b="0" i="0" dirty="0">
                <a:solidFill>
                  <a:srgbClr val="ECECEC"/>
                </a:solidFill>
                <a:effectLst/>
                <a:latin typeface="Söhne"/>
              </a:rPr>
              <a:t>In diesem Szenario geht Luis ohne Überprüfung seines Vorrats an Zutaten in den Supermarkt und kauft nur die Milch. Erst zu Hause stellt er fest, dass er auch Mehl benötigt, was zu einem zweiten Besuch im Supermarkt führt. Der Prozess ist fehleranfällig und zeitraubend, da Luis nicht sicherstellen konnte, dass er alle erforderlichen Zutaten hatte, bevor er den Laden verließ.</a:t>
            </a:r>
          </a:p>
          <a:p>
            <a:endParaRPr lang="de-DE" dirty="0"/>
          </a:p>
        </p:txBody>
      </p:sp>
      <p:sp>
        <p:nvSpPr>
          <p:cNvPr id="4" name="Foliennummernplatzhalter 3"/>
          <p:cNvSpPr>
            <a:spLocks noGrp="1"/>
          </p:cNvSpPr>
          <p:nvPr>
            <p:ph type="sldNum" sz="quarter" idx="5"/>
          </p:nvPr>
        </p:nvSpPr>
        <p:spPr/>
        <p:txBody>
          <a:bodyPr/>
          <a:lstStyle/>
          <a:p>
            <a:fld id="{1E6CA584-3EB6-4079-A30C-CECF9E172306}" type="slidenum">
              <a:rPr lang="de-DE" smtClean="0"/>
              <a:t>3</a:t>
            </a:fld>
            <a:endParaRPr lang="de-DE"/>
          </a:p>
        </p:txBody>
      </p:sp>
    </p:spTree>
    <p:extLst>
      <p:ext uri="{BB962C8B-B14F-4D97-AF65-F5344CB8AC3E}">
        <p14:creationId xmlns:p14="http://schemas.microsoft.com/office/powerpoint/2010/main" val="3246068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de-DE" b="0" i="0" dirty="0">
                <a:solidFill>
                  <a:srgbClr val="ECECEC"/>
                </a:solidFill>
                <a:effectLst/>
                <a:latin typeface="Söhne"/>
              </a:rPr>
              <a:t>Im Gegensatz dazu nutzt Luis in diesem Szenario ein Online-Inventar, um sicherzustellen, dass er alle benötigten Zutaten zu Hause hat. Nachdem er feststellt, dass er auch Mehl benötigt, sucht er gezielt danach und geht dann zur Kasse. Der gesamte Prozess ist effizienter, da Luis vor dem Einkauf die Verfügbarkeit aller Zutaten überprüft hat, was zu einem reibungslosen Kocherlebnis führt.</a:t>
            </a:r>
          </a:p>
          <a:p>
            <a:pPr algn="l"/>
            <a:endParaRPr lang="de-DE" b="1" i="0" dirty="0">
              <a:solidFill>
                <a:srgbClr val="ECECEC"/>
              </a:solidFill>
              <a:effectLst/>
              <a:latin typeface="Söhne"/>
            </a:endParaRPr>
          </a:p>
          <a:p>
            <a:pPr algn="l"/>
            <a:endParaRPr lang="de-DE" b="1" i="0" dirty="0">
              <a:solidFill>
                <a:srgbClr val="ECECEC"/>
              </a:solidFill>
              <a:effectLst/>
              <a:latin typeface="Söhne"/>
            </a:endParaRPr>
          </a:p>
          <a:p>
            <a:pPr algn="l"/>
            <a:endParaRPr lang="de-DE" b="1" i="0" dirty="0">
              <a:solidFill>
                <a:srgbClr val="ECECEC"/>
              </a:solidFill>
              <a:effectLst/>
              <a:latin typeface="Söhne"/>
            </a:endParaRPr>
          </a:p>
          <a:p>
            <a:pPr algn="l"/>
            <a:r>
              <a:rPr lang="de-DE" b="1" i="0" dirty="0">
                <a:solidFill>
                  <a:srgbClr val="ECECEC"/>
                </a:solidFill>
                <a:effectLst/>
                <a:latin typeface="Söhne"/>
              </a:rPr>
              <a:t>Claim:</a:t>
            </a:r>
            <a:r>
              <a:rPr lang="de-DE" b="0" i="0" dirty="0">
                <a:solidFill>
                  <a:srgbClr val="ECECEC"/>
                </a:solidFill>
                <a:effectLst/>
                <a:latin typeface="Söhne"/>
              </a:rPr>
              <a:t> Die Nutzung eines Online-Inventars zur Überprüfung der Zutaten vor dem Einkaufen ist effizienter und verhindert unnötige Besuche im Supermarkt, im Gegensatz zu dem traditionellen Ansatz, bei dem man erst zu Hause feststellt, dass etwas fehlt. Dies führt zu einer verbesserten Zeit- und Ressourcenverwaltung, insbesondere wenn es um das Zubereiten von Mahlzeiten geht.</a:t>
            </a:r>
          </a:p>
          <a:p>
            <a:endParaRPr lang="de-DE" dirty="0"/>
          </a:p>
        </p:txBody>
      </p:sp>
      <p:sp>
        <p:nvSpPr>
          <p:cNvPr id="4" name="Foliennummernplatzhalter 3"/>
          <p:cNvSpPr>
            <a:spLocks noGrp="1"/>
          </p:cNvSpPr>
          <p:nvPr>
            <p:ph type="sldNum" sz="quarter" idx="5"/>
          </p:nvPr>
        </p:nvSpPr>
        <p:spPr/>
        <p:txBody>
          <a:bodyPr/>
          <a:lstStyle/>
          <a:p>
            <a:fld id="{1E6CA584-3EB6-4079-A30C-CECF9E172306}" type="slidenum">
              <a:rPr lang="de-DE" smtClean="0"/>
              <a:t>4</a:t>
            </a:fld>
            <a:endParaRPr lang="de-DE"/>
          </a:p>
        </p:txBody>
      </p:sp>
    </p:spTree>
    <p:extLst>
      <p:ext uri="{BB962C8B-B14F-4D97-AF65-F5344CB8AC3E}">
        <p14:creationId xmlns:p14="http://schemas.microsoft.com/office/powerpoint/2010/main" val="3302402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1E6CA584-3EB6-4079-A30C-CECF9E172306}" type="slidenum">
              <a:rPr lang="de-DE" smtClean="0"/>
              <a:t>5</a:t>
            </a:fld>
            <a:endParaRPr lang="de-DE"/>
          </a:p>
        </p:txBody>
      </p:sp>
    </p:spTree>
    <p:extLst>
      <p:ext uri="{BB962C8B-B14F-4D97-AF65-F5344CB8AC3E}">
        <p14:creationId xmlns:p14="http://schemas.microsoft.com/office/powerpoint/2010/main" val="1623774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1E6CA584-3EB6-4079-A30C-CECF9E172306}" type="slidenum">
              <a:rPr lang="de-DE" smtClean="0"/>
              <a:t>6</a:t>
            </a:fld>
            <a:endParaRPr lang="de-DE"/>
          </a:p>
        </p:txBody>
      </p:sp>
    </p:spTree>
    <p:extLst>
      <p:ext uri="{BB962C8B-B14F-4D97-AF65-F5344CB8AC3E}">
        <p14:creationId xmlns:p14="http://schemas.microsoft.com/office/powerpoint/2010/main" val="1713001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1E6CA584-3EB6-4079-A30C-CECF9E172306}" type="slidenum">
              <a:rPr lang="de-DE" smtClean="0"/>
              <a:t>7</a:t>
            </a:fld>
            <a:endParaRPr lang="de-DE"/>
          </a:p>
        </p:txBody>
      </p:sp>
    </p:spTree>
    <p:extLst>
      <p:ext uri="{BB962C8B-B14F-4D97-AF65-F5344CB8AC3E}">
        <p14:creationId xmlns:p14="http://schemas.microsoft.com/office/powerpoint/2010/main" val="349905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1E6CA584-3EB6-4079-A30C-CECF9E172306}" type="slidenum">
              <a:rPr lang="de-DE" smtClean="0"/>
              <a:t>8</a:t>
            </a:fld>
            <a:endParaRPr lang="de-DE"/>
          </a:p>
        </p:txBody>
      </p:sp>
    </p:spTree>
    <p:extLst>
      <p:ext uri="{BB962C8B-B14F-4D97-AF65-F5344CB8AC3E}">
        <p14:creationId xmlns:p14="http://schemas.microsoft.com/office/powerpoint/2010/main" val="128386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Einheitliches CD, welches bereits als CSS Files festgehalten wurden um ein einheitliches Erscheinungsbild zu erhalten </a:t>
            </a:r>
          </a:p>
        </p:txBody>
      </p:sp>
      <p:sp>
        <p:nvSpPr>
          <p:cNvPr id="4" name="Foliennummernplatzhalter 3"/>
          <p:cNvSpPr>
            <a:spLocks noGrp="1"/>
          </p:cNvSpPr>
          <p:nvPr>
            <p:ph type="sldNum" sz="quarter" idx="5"/>
          </p:nvPr>
        </p:nvSpPr>
        <p:spPr/>
        <p:txBody>
          <a:bodyPr/>
          <a:lstStyle/>
          <a:p>
            <a:fld id="{1E6CA584-3EB6-4079-A30C-CECF9E172306}" type="slidenum">
              <a:rPr lang="de-DE" smtClean="0"/>
              <a:t>9</a:t>
            </a:fld>
            <a:endParaRPr lang="de-DE"/>
          </a:p>
        </p:txBody>
      </p:sp>
    </p:spTree>
    <p:extLst>
      <p:ext uri="{BB962C8B-B14F-4D97-AF65-F5344CB8AC3E}">
        <p14:creationId xmlns:p14="http://schemas.microsoft.com/office/powerpoint/2010/main" val="3987582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de-DE" b="0" i="0" dirty="0">
                <a:solidFill>
                  <a:srgbClr val="D1D5DB"/>
                </a:solidFill>
                <a:effectLst/>
                <a:latin typeface="Söhne"/>
              </a:rPr>
              <a:t>Um das Inventar der Benutzer speichern zu können, wurde eine Datenbank gesucht, welche direkt mit dem ESP32 verbunden werden kann. Hierbei standen MongoDB und Google Firebase zur Auswahl.</a:t>
            </a:r>
            <a:br>
              <a:rPr lang="de-DE" b="0" i="0" dirty="0">
                <a:solidFill>
                  <a:srgbClr val="D1D5DB"/>
                </a:solidFill>
                <a:effectLst/>
                <a:latin typeface="Söhne"/>
              </a:rPr>
            </a:br>
            <a:r>
              <a:rPr lang="de-DE" b="0" i="0" dirty="0">
                <a:solidFill>
                  <a:srgbClr val="D1D5DB"/>
                </a:solidFill>
                <a:effectLst/>
                <a:latin typeface="Söhne"/>
              </a:rPr>
              <a:t>Bei der </a:t>
            </a:r>
            <a:r>
              <a:rPr lang="de-DE" b="1" i="0" dirty="0">
                <a:solidFill>
                  <a:srgbClr val="D1D5DB"/>
                </a:solidFill>
                <a:effectLst/>
                <a:latin typeface="Söhne"/>
              </a:rPr>
              <a:t>Entscheidung</a:t>
            </a:r>
            <a:r>
              <a:rPr lang="de-DE" b="0" i="0" dirty="0">
                <a:solidFill>
                  <a:srgbClr val="D1D5DB"/>
                </a:solidFill>
                <a:effectLst/>
                <a:latin typeface="Söhne"/>
              </a:rPr>
              <a:t> zwischen Firebase und MongoDB für die Datenbankintegration mit einem ESP32 spielen mehrere Faktoren (Wie kann die Verbindung hergestellt werden? Welche Dateiformate werden unterstützt? Wie funktioniert die Kommunikation?) eine Rolle. </a:t>
            </a:r>
          </a:p>
          <a:p>
            <a:pPr algn="l"/>
            <a:endParaRPr lang="de-DE" b="1" i="0" dirty="0">
              <a:solidFill>
                <a:srgbClr val="D1D5DB"/>
              </a:solidFill>
              <a:effectLst/>
              <a:latin typeface="Söhne"/>
            </a:endParaRPr>
          </a:p>
          <a:p>
            <a:pPr algn="l"/>
            <a:r>
              <a:rPr lang="de-DE" b="1" i="0" dirty="0">
                <a:solidFill>
                  <a:srgbClr val="D1D5DB"/>
                </a:solidFill>
                <a:effectLst/>
                <a:latin typeface="Söhne"/>
              </a:rPr>
              <a:t>Firebase:</a:t>
            </a:r>
            <a:endParaRPr lang="de-DE" b="0" i="0" dirty="0">
              <a:solidFill>
                <a:srgbClr val="D1D5DB"/>
              </a:solidFill>
              <a:effectLst/>
              <a:latin typeface="Söhne"/>
            </a:endParaRPr>
          </a:p>
          <a:p>
            <a:pPr algn="l"/>
            <a:r>
              <a:rPr lang="de-DE" b="0" i="0" dirty="0">
                <a:solidFill>
                  <a:srgbClr val="D1D5DB"/>
                </a:solidFill>
                <a:effectLst/>
                <a:latin typeface="Söhne"/>
              </a:rPr>
              <a:t>Der ESP32 kann direkt mit der Firebase verbunden werden, indem der gewünschte Pfad (Referenz-URL) der Datenbank im Code des Arduino ESP32 angegeben werden kann. Firebase erfordert eine Authentifizierung, die ebenfalls über die Firebase-Plattform durchgeführt werden kann. Für den Anwendungsfall, bei dem das Inventar der Nutzer zu jeder Zeit aktuell gehalten werden muss, bietet Firebase die Realtime Database an. Dies ermöglicht eine kontinuierliche Synchronisation der Daten in Echtzeit zwischen dem ESP32 und der Datenbank. Darüber hinaus bietet Firebase auch Funktionen für das Hosting, was zur Bereitstellung des Inventars in Form einer Webanwendung benötigt wird. </a:t>
            </a:r>
          </a:p>
          <a:p>
            <a:pPr algn="l"/>
            <a:endParaRPr lang="de-DE" b="0" i="0" dirty="0">
              <a:solidFill>
                <a:srgbClr val="D1D5DB"/>
              </a:solidFill>
              <a:effectLst/>
              <a:latin typeface="Söhne"/>
            </a:endParaRPr>
          </a:p>
          <a:p>
            <a:pPr algn="l"/>
            <a:r>
              <a:rPr lang="de-DE" b="1" i="0" dirty="0">
                <a:solidFill>
                  <a:srgbClr val="D1D5DB"/>
                </a:solidFill>
                <a:effectLst/>
                <a:latin typeface="Söhne"/>
              </a:rPr>
              <a:t>MongoDB:</a:t>
            </a:r>
            <a:endParaRPr lang="de-DE" b="0" i="0" dirty="0">
              <a:solidFill>
                <a:srgbClr val="D1D5DB"/>
              </a:solidFill>
              <a:effectLst/>
              <a:latin typeface="Söhne"/>
            </a:endParaRPr>
          </a:p>
          <a:p>
            <a:pPr algn="l"/>
            <a:r>
              <a:rPr lang="de-DE" b="0" i="0" dirty="0">
                <a:solidFill>
                  <a:srgbClr val="D1D5DB"/>
                </a:solidFill>
                <a:effectLst/>
                <a:latin typeface="Söhne"/>
              </a:rPr>
              <a:t>Auch bei MongoDB ist eine direkte Verbindung mit dem ESP32 möglich. Es ist jedoch zu beachten, dass nur BSON-Dateien (Binary JSON) versendet werden können. Dies stellt im Prinzip kein Problem dar, erfordert jedoch eine zusätzliche Konvertierung der Daten in das BSON-Format.</a:t>
            </a:r>
          </a:p>
          <a:p>
            <a:pPr algn="l"/>
            <a:r>
              <a:rPr lang="de-DE" b="0" i="0" dirty="0">
                <a:solidFill>
                  <a:srgbClr val="D1D5DB"/>
                </a:solidFill>
                <a:effectLst/>
                <a:latin typeface="Söhne"/>
              </a:rPr>
              <a:t>Ein wichtiger Aspekt bei der Verbindung mit MongoDB ist die Notwendigkeit, eine Portnummer anzugeben, über die die Kommunikation mit der Datenbank erfolgt. Standardmäßig wird MongoDB über den Port 27017 angesprochen. Dies könnte zu Problemen führen, da in manchen Netzwerken bestimmte Ports blockiert sein können. Das Hinzufügen von Portbeschränkungen könnte zusätzlichen Aufwand bei der Netzwerkkonfiguration bedeuten.</a:t>
            </a:r>
          </a:p>
          <a:p>
            <a:pPr algn="l"/>
            <a:endParaRPr lang="de-DE" b="0" i="0" dirty="0">
              <a:solidFill>
                <a:srgbClr val="D1D5DB"/>
              </a:solidFill>
              <a:effectLst/>
              <a:latin typeface="Söhne"/>
            </a:endParaRPr>
          </a:p>
          <a:p>
            <a:pPr algn="l"/>
            <a:r>
              <a:rPr lang="de-DE" b="1" i="0" dirty="0">
                <a:solidFill>
                  <a:srgbClr val="E6EDF3"/>
                </a:solidFill>
                <a:effectLst/>
                <a:latin typeface="-apple-system"/>
              </a:rPr>
              <a:t>Entscheidung:</a:t>
            </a:r>
          </a:p>
          <a:p>
            <a:pPr algn="l"/>
            <a:r>
              <a:rPr lang="de-DE" b="0" i="0" dirty="0">
                <a:solidFill>
                  <a:srgbClr val="E6EDF3"/>
                </a:solidFill>
                <a:effectLst/>
                <a:latin typeface="-apple-system"/>
              </a:rPr>
              <a:t>Für dieses Projekt wurde die Firebase verwendet. Die direkte Verbindung zwischen Datenbank und ESP bieten zwar beide Datenbanken an, jedoch überwiegen die Vorteile der Firebase hierbei. Darunter ist beispielsweise die nicht benötigte Konvertierung der Daten in BSON-Format. Des weiteren wird bei der Einbindung der Firebase keine Portnummer benötigt, welche den möglichen Aufwand einer Netzwerkkonfiguration ausschließt.</a:t>
            </a:r>
          </a:p>
          <a:p>
            <a:pPr algn="l"/>
            <a:endParaRPr lang="de-DE" b="0" i="0" dirty="0">
              <a:solidFill>
                <a:srgbClr val="D1D5DB"/>
              </a:solidFill>
              <a:effectLst/>
              <a:latin typeface="Söhne"/>
            </a:endParaRPr>
          </a:p>
        </p:txBody>
      </p:sp>
      <p:sp>
        <p:nvSpPr>
          <p:cNvPr id="4" name="Foliennummernplatzhalter 3"/>
          <p:cNvSpPr>
            <a:spLocks noGrp="1"/>
          </p:cNvSpPr>
          <p:nvPr>
            <p:ph type="sldNum" sz="quarter" idx="5"/>
          </p:nvPr>
        </p:nvSpPr>
        <p:spPr/>
        <p:txBody>
          <a:bodyPr/>
          <a:lstStyle/>
          <a:p>
            <a:fld id="{1E6CA584-3EB6-4079-A30C-CECF9E172306}" type="slidenum">
              <a:rPr lang="de-DE" smtClean="0"/>
              <a:t>11</a:t>
            </a:fld>
            <a:endParaRPr lang="de-DE"/>
          </a:p>
        </p:txBody>
      </p:sp>
    </p:spTree>
    <p:extLst>
      <p:ext uri="{BB962C8B-B14F-4D97-AF65-F5344CB8AC3E}">
        <p14:creationId xmlns:p14="http://schemas.microsoft.com/office/powerpoint/2010/main" val="2706491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2E4686-6E78-13DF-5F01-934959AEC175}"/>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DE818220-7415-93F6-7D08-1998E85BF68B}"/>
              </a:ext>
            </a:extLst>
          </p:cNvPr>
          <p:cNvSpPr>
            <a:spLocks noGrp="1"/>
          </p:cNvSpPr>
          <p:nvPr>
            <p:ph type="subTitle" idx="1"/>
          </p:nvPr>
        </p:nvSpPr>
        <p:spPr>
          <a:xfrm>
            <a:off x="1524000" y="3602038"/>
            <a:ext cx="9144000" cy="1655762"/>
          </a:xfrm>
        </p:spPr>
        <p:txBody>
          <a:bodyPr/>
          <a:lstStyle>
            <a:lvl1pPr marL="0" indent="0" algn="ctr">
              <a:buNone/>
              <a:defRPr sz="2400">
                <a:latin typeface="HelveticaNeueLT Std 45"/>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sp>
        <p:nvSpPr>
          <p:cNvPr id="4" name="Datumsplatzhalter 3">
            <a:extLst>
              <a:ext uri="{FF2B5EF4-FFF2-40B4-BE49-F238E27FC236}">
                <a16:creationId xmlns:a16="http://schemas.microsoft.com/office/drawing/2014/main" id="{BB7485BD-04D8-8BA1-81B4-7864E6145F9D}"/>
              </a:ext>
            </a:extLst>
          </p:cNvPr>
          <p:cNvSpPr>
            <a:spLocks noGrp="1"/>
          </p:cNvSpPr>
          <p:nvPr>
            <p:ph type="dt" sz="half" idx="10"/>
          </p:nvPr>
        </p:nvSpPr>
        <p:spPr/>
        <p:txBody>
          <a:bodyPr/>
          <a:lstStyle/>
          <a:p>
            <a:r>
              <a:rPr lang="de-DE"/>
              <a:t>26.02.2024</a:t>
            </a:r>
          </a:p>
        </p:txBody>
      </p:sp>
      <p:sp>
        <p:nvSpPr>
          <p:cNvPr id="5" name="Fußzeilenplatzhalter 4">
            <a:extLst>
              <a:ext uri="{FF2B5EF4-FFF2-40B4-BE49-F238E27FC236}">
                <a16:creationId xmlns:a16="http://schemas.microsoft.com/office/drawing/2014/main" id="{0DA15010-3CB8-52F6-61C2-54DE8596735F}"/>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4E5E0B70-2CFC-F909-D5C2-13F252915B04}"/>
              </a:ext>
            </a:extLst>
          </p:cNvPr>
          <p:cNvSpPr>
            <a:spLocks noGrp="1"/>
          </p:cNvSpPr>
          <p:nvPr>
            <p:ph type="sldNum" sz="quarter" idx="12"/>
          </p:nvPr>
        </p:nvSpPr>
        <p:spPr/>
        <p:txBody>
          <a:bodyPr/>
          <a:lstStyle/>
          <a:p>
            <a:fld id="{F03C7DF9-47B2-409D-AFD9-AA46723903C5}" type="slidenum">
              <a:rPr lang="de-DE" smtClean="0"/>
              <a:t>‹Nr.›</a:t>
            </a:fld>
            <a:endParaRPr lang="de-DE"/>
          </a:p>
        </p:txBody>
      </p:sp>
    </p:spTree>
    <p:extLst>
      <p:ext uri="{BB962C8B-B14F-4D97-AF65-F5344CB8AC3E}">
        <p14:creationId xmlns:p14="http://schemas.microsoft.com/office/powerpoint/2010/main" val="37157596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5D1E2A-4193-8903-C013-907BD37E67FD}"/>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37E26737-8892-F476-CF2B-A0F0BBEBDC9F}"/>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6944297-67D4-079F-6ACE-D9A860C7A566}"/>
              </a:ext>
            </a:extLst>
          </p:cNvPr>
          <p:cNvSpPr>
            <a:spLocks noGrp="1"/>
          </p:cNvSpPr>
          <p:nvPr>
            <p:ph type="dt" sz="half" idx="10"/>
          </p:nvPr>
        </p:nvSpPr>
        <p:spPr/>
        <p:txBody>
          <a:bodyPr/>
          <a:lstStyle/>
          <a:p>
            <a:r>
              <a:rPr lang="de-DE"/>
              <a:t>26.02.2024</a:t>
            </a:r>
          </a:p>
        </p:txBody>
      </p:sp>
      <p:sp>
        <p:nvSpPr>
          <p:cNvPr id="5" name="Fußzeilenplatzhalter 4">
            <a:extLst>
              <a:ext uri="{FF2B5EF4-FFF2-40B4-BE49-F238E27FC236}">
                <a16:creationId xmlns:a16="http://schemas.microsoft.com/office/drawing/2014/main" id="{05A4C990-540E-F2CA-8AA5-404FA383138D}"/>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547AB01-DDF1-8558-B3AC-D9B44E63BB94}"/>
              </a:ext>
            </a:extLst>
          </p:cNvPr>
          <p:cNvSpPr>
            <a:spLocks noGrp="1"/>
          </p:cNvSpPr>
          <p:nvPr>
            <p:ph type="sldNum" sz="quarter" idx="12"/>
          </p:nvPr>
        </p:nvSpPr>
        <p:spPr/>
        <p:txBody>
          <a:bodyPr/>
          <a:lstStyle/>
          <a:p>
            <a:fld id="{F03C7DF9-47B2-409D-AFD9-AA46723903C5}" type="slidenum">
              <a:rPr lang="de-DE" smtClean="0"/>
              <a:t>‹Nr.›</a:t>
            </a:fld>
            <a:endParaRPr lang="de-DE"/>
          </a:p>
        </p:txBody>
      </p:sp>
    </p:spTree>
    <p:extLst>
      <p:ext uri="{BB962C8B-B14F-4D97-AF65-F5344CB8AC3E}">
        <p14:creationId xmlns:p14="http://schemas.microsoft.com/office/powerpoint/2010/main" val="1147895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55324B99-65AF-4746-B932-12CE93CC6976}"/>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F6AFC6BF-864E-86F7-2DB1-8CF18CEFCF92}"/>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D8DDA12-81AA-946C-CA46-3A19B1852299}"/>
              </a:ext>
            </a:extLst>
          </p:cNvPr>
          <p:cNvSpPr>
            <a:spLocks noGrp="1"/>
          </p:cNvSpPr>
          <p:nvPr>
            <p:ph type="dt" sz="half" idx="10"/>
          </p:nvPr>
        </p:nvSpPr>
        <p:spPr/>
        <p:txBody>
          <a:bodyPr/>
          <a:lstStyle/>
          <a:p>
            <a:r>
              <a:rPr lang="de-DE"/>
              <a:t>26.02.2024</a:t>
            </a:r>
          </a:p>
        </p:txBody>
      </p:sp>
      <p:sp>
        <p:nvSpPr>
          <p:cNvPr id="5" name="Fußzeilenplatzhalter 4">
            <a:extLst>
              <a:ext uri="{FF2B5EF4-FFF2-40B4-BE49-F238E27FC236}">
                <a16:creationId xmlns:a16="http://schemas.microsoft.com/office/drawing/2014/main" id="{9BDAB9FD-FE7B-EA70-2EE6-7AA0A7A2EF1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820548AE-366B-7061-84B9-E09FE98D89CD}"/>
              </a:ext>
            </a:extLst>
          </p:cNvPr>
          <p:cNvSpPr>
            <a:spLocks noGrp="1"/>
          </p:cNvSpPr>
          <p:nvPr>
            <p:ph type="sldNum" sz="quarter" idx="12"/>
          </p:nvPr>
        </p:nvSpPr>
        <p:spPr/>
        <p:txBody>
          <a:bodyPr/>
          <a:lstStyle/>
          <a:p>
            <a:fld id="{F03C7DF9-47B2-409D-AFD9-AA46723903C5}" type="slidenum">
              <a:rPr lang="de-DE" smtClean="0"/>
              <a:t>‹Nr.›</a:t>
            </a:fld>
            <a:endParaRPr lang="de-DE"/>
          </a:p>
        </p:txBody>
      </p:sp>
    </p:spTree>
    <p:extLst>
      <p:ext uri="{BB962C8B-B14F-4D97-AF65-F5344CB8AC3E}">
        <p14:creationId xmlns:p14="http://schemas.microsoft.com/office/powerpoint/2010/main" val="1794977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C3D52F-A69D-B2B1-7F34-79104C036E58}"/>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2D7A4220-44BF-ADD4-2BB0-6FF35079167D}"/>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ADC9603-737B-F9A4-1508-2AFC6A87B1B5}"/>
              </a:ext>
            </a:extLst>
          </p:cNvPr>
          <p:cNvSpPr>
            <a:spLocks noGrp="1"/>
          </p:cNvSpPr>
          <p:nvPr>
            <p:ph type="dt" sz="half" idx="10"/>
          </p:nvPr>
        </p:nvSpPr>
        <p:spPr/>
        <p:txBody>
          <a:bodyPr/>
          <a:lstStyle/>
          <a:p>
            <a:r>
              <a:rPr lang="de-DE"/>
              <a:t>26.02.2024</a:t>
            </a:r>
          </a:p>
        </p:txBody>
      </p:sp>
      <p:sp>
        <p:nvSpPr>
          <p:cNvPr id="5" name="Fußzeilenplatzhalter 4">
            <a:extLst>
              <a:ext uri="{FF2B5EF4-FFF2-40B4-BE49-F238E27FC236}">
                <a16:creationId xmlns:a16="http://schemas.microsoft.com/office/drawing/2014/main" id="{6273AEA7-8DD2-7666-5DC7-86E6F1AF902E}"/>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D10209A9-F6A3-ADD1-19D7-1BFB772BCE3E}"/>
              </a:ext>
            </a:extLst>
          </p:cNvPr>
          <p:cNvSpPr>
            <a:spLocks noGrp="1"/>
          </p:cNvSpPr>
          <p:nvPr>
            <p:ph type="sldNum" sz="quarter" idx="12"/>
          </p:nvPr>
        </p:nvSpPr>
        <p:spPr/>
        <p:txBody>
          <a:bodyPr/>
          <a:lstStyle/>
          <a:p>
            <a:fld id="{F03C7DF9-47B2-409D-AFD9-AA46723903C5}" type="slidenum">
              <a:rPr lang="de-DE" smtClean="0"/>
              <a:t>‹Nr.›</a:t>
            </a:fld>
            <a:endParaRPr lang="de-DE"/>
          </a:p>
        </p:txBody>
      </p:sp>
    </p:spTree>
    <p:extLst>
      <p:ext uri="{BB962C8B-B14F-4D97-AF65-F5344CB8AC3E}">
        <p14:creationId xmlns:p14="http://schemas.microsoft.com/office/powerpoint/2010/main" val="1903386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003E4E-843E-ABCD-32C4-EF02F84B3DF1}"/>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9DCD3681-A7D4-B335-6AA9-5DF165D2D4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63D18AE4-DB33-9C1E-1D83-7DF45AA6163C}"/>
              </a:ext>
            </a:extLst>
          </p:cNvPr>
          <p:cNvSpPr>
            <a:spLocks noGrp="1"/>
          </p:cNvSpPr>
          <p:nvPr>
            <p:ph type="dt" sz="half" idx="10"/>
          </p:nvPr>
        </p:nvSpPr>
        <p:spPr/>
        <p:txBody>
          <a:bodyPr/>
          <a:lstStyle>
            <a:lvl1pPr>
              <a:defRPr/>
            </a:lvl1pPr>
          </a:lstStyle>
          <a:p>
            <a:r>
              <a:rPr lang="de-DE"/>
              <a:t>26.02.2024</a:t>
            </a:r>
            <a:endParaRPr lang="de-DE" dirty="0"/>
          </a:p>
        </p:txBody>
      </p:sp>
      <p:sp>
        <p:nvSpPr>
          <p:cNvPr id="5" name="Fußzeilenplatzhalter 4">
            <a:extLst>
              <a:ext uri="{FF2B5EF4-FFF2-40B4-BE49-F238E27FC236}">
                <a16:creationId xmlns:a16="http://schemas.microsoft.com/office/drawing/2014/main" id="{6ECA34ED-1D8F-D3BA-4D96-8B3D9E02FEAF}"/>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E5FDE52-8AA8-F2AE-B043-E16989E9ACF2}"/>
              </a:ext>
            </a:extLst>
          </p:cNvPr>
          <p:cNvSpPr>
            <a:spLocks noGrp="1"/>
          </p:cNvSpPr>
          <p:nvPr>
            <p:ph type="sldNum" sz="quarter" idx="12"/>
          </p:nvPr>
        </p:nvSpPr>
        <p:spPr/>
        <p:txBody>
          <a:bodyPr/>
          <a:lstStyle/>
          <a:p>
            <a:fld id="{F03C7DF9-47B2-409D-AFD9-AA46723903C5}" type="slidenum">
              <a:rPr lang="de-DE" smtClean="0"/>
              <a:t>‹Nr.›</a:t>
            </a:fld>
            <a:endParaRPr lang="de-DE"/>
          </a:p>
        </p:txBody>
      </p:sp>
    </p:spTree>
    <p:extLst>
      <p:ext uri="{BB962C8B-B14F-4D97-AF65-F5344CB8AC3E}">
        <p14:creationId xmlns:p14="http://schemas.microsoft.com/office/powerpoint/2010/main" val="2697685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74C2EC-71BB-CC0F-CF5A-7574E7E370AB}"/>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0D258348-B6AB-C403-82DE-BE4C8AA803DB}"/>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94E8E88C-D23A-8C33-68F4-84D669A59AC0}"/>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D42515D0-3E06-3BD5-88F4-49F9D6DEFFCE}"/>
              </a:ext>
            </a:extLst>
          </p:cNvPr>
          <p:cNvSpPr>
            <a:spLocks noGrp="1"/>
          </p:cNvSpPr>
          <p:nvPr>
            <p:ph type="dt" sz="half" idx="10"/>
          </p:nvPr>
        </p:nvSpPr>
        <p:spPr/>
        <p:txBody>
          <a:bodyPr/>
          <a:lstStyle/>
          <a:p>
            <a:r>
              <a:rPr lang="de-DE"/>
              <a:t>26.02.2024</a:t>
            </a:r>
          </a:p>
        </p:txBody>
      </p:sp>
      <p:sp>
        <p:nvSpPr>
          <p:cNvPr id="6" name="Fußzeilenplatzhalter 5">
            <a:extLst>
              <a:ext uri="{FF2B5EF4-FFF2-40B4-BE49-F238E27FC236}">
                <a16:creationId xmlns:a16="http://schemas.microsoft.com/office/drawing/2014/main" id="{C1CA4C2A-DA80-0A49-5FBB-1B51403631E9}"/>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B7A384E-75F3-5E92-7399-73762832E053}"/>
              </a:ext>
            </a:extLst>
          </p:cNvPr>
          <p:cNvSpPr>
            <a:spLocks noGrp="1"/>
          </p:cNvSpPr>
          <p:nvPr>
            <p:ph type="sldNum" sz="quarter" idx="12"/>
          </p:nvPr>
        </p:nvSpPr>
        <p:spPr/>
        <p:txBody>
          <a:bodyPr/>
          <a:lstStyle/>
          <a:p>
            <a:fld id="{F03C7DF9-47B2-409D-AFD9-AA46723903C5}" type="slidenum">
              <a:rPr lang="de-DE" smtClean="0"/>
              <a:t>‹Nr.›</a:t>
            </a:fld>
            <a:endParaRPr lang="de-DE"/>
          </a:p>
        </p:txBody>
      </p:sp>
    </p:spTree>
    <p:extLst>
      <p:ext uri="{BB962C8B-B14F-4D97-AF65-F5344CB8AC3E}">
        <p14:creationId xmlns:p14="http://schemas.microsoft.com/office/powerpoint/2010/main" val="959271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8A57C2-2A4E-DCC0-9F62-27754BE133FE}"/>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59C149A7-6453-FBDE-C7A6-6889E452A9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CDDB5699-5FBC-68AE-39FA-37509050EDB8}"/>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41B34C65-BF5E-9C7C-43A8-CB26457E71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F282A44E-8C38-9FBE-E989-30B679A8D7B8}"/>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6E6E5F85-2EF8-37B3-CA2D-D7CFC179BC75}"/>
              </a:ext>
            </a:extLst>
          </p:cNvPr>
          <p:cNvSpPr>
            <a:spLocks noGrp="1"/>
          </p:cNvSpPr>
          <p:nvPr>
            <p:ph type="dt" sz="half" idx="10"/>
          </p:nvPr>
        </p:nvSpPr>
        <p:spPr/>
        <p:txBody>
          <a:bodyPr/>
          <a:lstStyle/>
          <a:p>
            <a:r>
              <a:rPr lang="de-DE"/>
              <a:t>26.02.2024</a:t>
            </a:r>
          </a:p>
        </p:txBody>
      </p:sp>
      <p:sp>
        <p:nvSpPr>
          <p:cNvPr id="8" name="Fußzeilenplatzhalter 7">
            <a:extLst>
              <a:ext uri="{FF2B5EF4-FFF2-40B4-BE49-F238E27FC236}">
                <a16:creationId xmlns:a16="http://schemas.microsoft.com/office/drawing/2014/main" id="{A89A8FCE-2F3D-80C3-37B6-BEFE09F4FE3A}"/>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546FB689-68C0-D7E4-709A-4808A0F9CFA5}"/>
              </a:ext>
            </a:extLst>
          </p:cNvPr>
          <p:cNvSpPr>
            <a:spLocks noGrp="1"/>
          </p:cNvSpPr>
          <p:nvPr>
            <p:ph type="sldNum" sz="quarter" idx="12"/>
          </p:nvPr>
        </p:nvSpPr>
        <p:spPr/>
        <p:txBody>
          <a:bodyPr/>
          <a:lstStyle/>
          <a:p>
            <a:fld id="{F03C7DF9-47B2-409D-AFD9-AA46723903C5}" type="slidenum">
              <a:rPr lang="de-DE" smtClean="0"/>
              <a:t>‹Nr.›</a:t>
            </a:fld>
            <a:endParaRPr lang="de-DE"/>
          </a:p>
        </p:txBody>
      </p:sp>
    </p:spTree>
    <p:extLst>
      <p:ext uri="{BB962C8B-B14F-4D97-AF65-F5344CB8AC3E}">
        <p14:creationId xmlns:p14="http://schemas.microsoft.com/office/powerpoint/2010/main" val="4010624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A55747-C26F-F323-C5A6-01B56A098893}"/>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F04F62BF-51C6-3363-1DF3-B1AA5F28D8BD}"/>
              </a:ext>
            </a:extLst>
          </p:cNvPr>
          <p:cNvSpPr>
            <a:spLocks noGrp="1"/>
          </p:cNvSpPr>
          <p:nvPr>
            <p:ph type="dt" sz="half" idx="10"/>
          </p:nvPr>
        </p:nvSpPr>
        <p:spPr/>
        <p:txBody>
          <a:bodyPr/>
          <a:lstStyle/>
          <a:p>
            <a:r>
              <a:rPr lang="de-DE"/>
              <a:t>26.02.2024</a:t>
            </a:r>
          </a:p>
        </p:txBody>
      </p:sp>
      <p:sp>
        <p:nvSpPr>
          <p:cNvPr id="4" name="Fußzeilenplatzhalter 3">
            <a:extLst>
              <a:ext uri="{FF2B5EF4-FFF2-40B4-BE49-F238E27FC236}">
                <a16:creationId xmlns:a16="http://schemas.microsoft.com/office/drawing/2014/main" id="{0D3855AD-CA97-6560-D274-ACA83FD4C989}"/>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FCD8692C-BDA6-25C8-C640-7A7517CDA146}"/>
              </a:ext>
            </a:extLst>
          </p:cNvPr>
          <p:cNvSpPr>
            <a:spLocks noGrp="1"/>
          </p:cNvSpPr>
          <p:nvPr>
            <p:ph type="sldNum" sz="quarter" idx="12"/>
          </p:nvPr>
        </p:nvSpPr>
        <p:spPr/>
        <p:txBody>
          <a:bodyPr/>
          <a:lstStyle/>
          <a:p>
            <a:fld id="{F03C7DF9-47B2-409D-AFD9-AA46723903C5}" type="slidenum">
              <a:rPr lang="de-DE" smtClean="0"/>
              <a:t>‹Nr.›</a:t>
            </a:fld>
            <a:endParaRPr lang="de-DE"/>
          </a:p>
        </p:txBody>
      </p:sp>
    </p:spTree>
    <p:extLst>
      <p:ext uri="{BB962C8B-B14F-4D97-AF65-F5344CB8AC3E}">
        <p14:creationId xmlns:p14="http://schemas.microsoft.com/office/powerpoint/2010/main" val="1445250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2215A484-C45B-EC3C-A151-2BD385ECBE08}"/>
              </a:ext>
            </a:extLst>
          </p:cNvPr>
          <p:cNvSpPr>
            <a:spLocks noGrp="1"/>
          </p:cNvSpPr>
          <p:nvPr>
            <p:ph type="dt" sz="half" idx="10"/>
          </p:nvPr>
        </p:nvSpPr>
        <p:spPr/>
        <p:txBody>
          <a:bodyPr/>
          <a:lstStyle/>
          <a:p>
            <a:r>
              <a:rPr lang="de-DE"/>
              <a:t>26.02.2024</a:t>
            </a:r>
          </a:p>
        </p:txBody>
      </p:sp>
      <p:sp>
        <p:nvSpPr>
          <p:cNvPr id="3" name="Fußzeilenplatzhalter 2">
            <a:extLst>
              <a:ext uri="{FF2B5EF4-FFF2-40B4-BE49-F238E27FC236}">
                <a16:creationId xmlns:a16="http://schemas.microsoft.com/office/drawing/2014/main" id="{169CB756-377A-5B22-0DB8-2D01DED21649}"/>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C82FCCB6-59D3-75C5-6BD8-5F8A1B6240F5}"/>
              </a:ext>
            </a:extLst>
          </p:cNvPr>
          <p:cNvSpPr>
            <a:spLocks noGrp="1"/>
          </p:cNvSpPr>
          <p:nvPr>
            <p:ph type="sldNum" sz="quarter" idx="12"/>
          </p:nvPr>
        </p:nvSpPr>
        <p:spPr/>
        <p:txBody>
          <a:bodyPr/>
          <a:lstStyle/>
          <a:p>
            <a:fld id="{F03C7DF9-47B2-409D-AFD9-AA46723903C5}" type="slidenum">
              <a:rPr lang="de-DE" smtClean="0"/>
              <a:t>‹Nr.›</a:t>
            </a:fld>
            <a:endParaRPr lang="de-DE"/>
          </a:p>
        </p:txBody>
      </p:sp>
    </p:spTree>
    <p:extLst>
      <p:ext uri="{BB962C8B-B14F-4D97-AF65-F5344CB8AC3E}">
        <p14:creationId xmlns:p14="http://schemas.microsoft.com/office/powerpoint/2010/main" val="3060566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141FFA-AF80-1960-1E5B-37FEB4DE6B6C}"/>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0C01BFE6-554B-E275-F0B6-54A692E989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907F8F81-73CC-6BF2-061B-0F4D6163B2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E3B90A6-E7B3-E069-6C80-0EA21C6A3B73}"/>
              </a:ext>
            </a:extLst>
          </p:cNvPr>
          <p:cNvSpPr>
            <a:spLocks noGrp="1"/>
          </p:cNvSpPr>
          <p:nvPr>
            <p:ph type="dt" sz="half" idx="10"/>
          </p:nvPr>
        </p:nvSpPr>
        <p:spPr/>
        <p:txBody>
          <a:bodyPr/>
          <a:lstStyle/>
          <a:p>
            <a:r>
              <a:rPr lang="de-DE"/>
              <a:t>26.02.2024</a:t>
            </a:r>
          </a:p>
        </p:txBody>
      </p:sp>
      <p:sp>
        <p:nvSpPr>
          <p:cNvPr id="6" name="Fußzeilenplatzhalter 5">
            <a:extLst>
              <a:ext uri="{FF2B5EF4-FFF2-40B4-BE49-F238E27FC236}">
                <a16:creationId xmlns:a16="http://schemas.microsoft.com/office/drawing/2014/main" id="{012B7493-7FC6-3B8E-8A30-9A499091D693}"/>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087F9BF2-C279-0B63-DFD3-3CCBD2B2F36F}"/>
              </a:ext>
            </a:extLst>
          </p:cNvPr>
          <p:cNvSpPr>
            <a:spLocks noGrp="1"/>
          </p:cNvSpPr>
          <p:nvPr>
            <p:ph type="sldNum" sz="quarter" idx="12"/>
          </p:nvPr>
        </p:nvSpPr>
        <p:spPr/>
        <p:txBody>
          <a:bodyPr/>
          <a:lstStyle/>
          <a:p>
            <a:fld id="{F03C7DF9-47B2-409D-AFD9-AA46723903C5}" type="slidenum">
              <a:rPr lang="de-DE" smtClean="0"/>
              <a:t>‹Nr.›</a:t>
            </a:fld>
            <a:endParaRPr lang="de-DE"/>
          </a:p>
        </p:txBody>
      </p:sp>
    </p:spTree>
    <p:extLst>
      <p:ext uri="{BB962C8B-B14F-4D97-AF65-F5344CB8AC3E}">
        <p14:creationId xmlns:p14="http://schemas.microsoft.com/office/powerpoint/2010/main" val="1982658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141A20-3AF8-1569-964A-69138791E1D1}"/>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9E56479D-5F6D-708F-74AE-31C27B690E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3B7D7E3B-5DB0-B7FD-75E3-A7C114620F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41641CE6-402D-C860-3061-B6DD7F84C4D5}"/>
              </a:ext>
            </a:extLst>
          </p:cNvPr>
          <p:cNvSpPr>
            <a:spLocks noGrp="1"/>
          </p:cNvSpPr>
          <p:nvPr>
            <p:ph type="dt" sz="half" idx="10"/>
          </p:nvPr>
        </p:nvSpPr>
        <p:spPr/>
        <p:txBody>
          <a:bodyPr/>
          <a:lstStyle/>
          <a:p>
            <a:r>
              <a:rPr lang="de-DE"/>
              <a:t>26.02.2024</a:t>
            </a:r>
          </a:p>
        </p:txBody>
      </p:sp>
      <p:sp>
        <p:nvSpPr>
          <p:cNvPr id="6" name="Fußzeilenplatzhalter 5">
            <a:extLst>
              <a:ext uri="{FF2B5EF4-FFF2-40B4-BE49-F238E27FC236}">
                <a16:creationId xmlns:a16="http://schemas.microsoft.com/office/drawing/2014/main" id="{4F9FDDAA-E87C-3231-2C89-DCC6B7279FCD}"/>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B7BDEB7-6B3A-15E5-05AF-58701A162661}"/>
              </a:ext>
            </a:extLst>
          </p:cNvPr>
          <p:cNvSpPr>
            <a:spLocks noGrp="1"/>
          </p:cNvSpPr>
          <p:nvPr>
            <p:ph type="sldNum" sz="quarter" idx="12"/>
          </p:nvPr>
        </p:nvSpPr>
        <p:spPr/>
        <p:txBody>
          <a:bodyPr/>
          <a:lstStyle/>
          <a:p>
            <a:fld id="{F03C7DF9-47B2-409D-AFD9-AA46723903C5}" type="slidenum">
              <a:rPr lang="de-DE" smtClean="0"/>
              <a:t>‹Nr.›</a:t>
            </a:fld>
            <a:endParaRPr lang="de-DE"/>
          </a:p>
        </p:txBody>
      </p:sp>
    </p:spTree>
    <p:extLst>
      <p:ext uri="{BB962C8B-B14F-4D97-AF65-F5344CB8AC3E}">
        <p14:creationId xmlns:p14="http://schemas.microsoft.com/office/powerpoint/2010/main" val="634610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F4F4F"/>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9A3A9BCE-3336-F646-A8E0-984794B04D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dirty="0"/>
              <a:t>Mastertitelformat bearbeiten</a:t>
            </a:r>
          </a:p>
        </p:txBody>
      </p:sp>
      <p:sp>
        <p:nvSpPr>
          <p:cNvPr id="3" name="Textplatzhalter 2">
            <a:extLst>
              <a:ext uri="{FF2B5EF4-FFF2-40B4-BE49-F238E27FC236}">
                <a16:creationId xmlns:a16="http://schemas.microsoft.com/office/drawing/2014/main" id="{67C5DAD6-135B-F373-55D1-E17A65CEFA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6C750D2A-F7DE-2895-F521-84186EDEE4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E8E8E8"/>
                </a:solidFill>
              </a:defRPr>
            </a:lvl1pPr>
          </a:lstStyle>
          <a:p>
            <a:r>
              <a:rPr lang="de-DE"/>
              <a:t>26.02.2024</a:t>
            </a:r>
            <a:endParaRPr lang="de-DE" dirty="0"/>
          </a:p>
        </p:txBody>
      </p:sp>
      <p:sp>
        <p:nvSpPr>
          <p:cNvPr id="5" name="Fußzeilenplatzhalter 4">
            <a:extLst>
              <a:ext uri="{FF2B5EF4-FFF2-40B4-BE49-F238E27FC236}">
                <a16:creationId xmlns:a16="http://schemas.microsoft.com/office/drawing/2014/main" id="{4E6A7E1C-1AC7-50E0-B86A-904B0BBC2A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F6A432B3-6830-A712-401E-3583BC592D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E8E8E8"/>
                </a:solidFill>
              </a:defRPr>
            </a:lvl1pPr>
          </a:lstStyle>
          <a:p>
            <a:fld id="{2B7BEE0A-1CB4-4B99-9B40-6874B18461A1}" type="slidenum">
              <a:rPr lang="de-DE" smtClean="0"/>
              <a:pPr/>
              <a:t>‹Nr.›</a:t>
            </a:fld>
            <a:endParaRPr lang="de-DE" dirty="0"/>
          </a:p>
        </p:txBody>
      </p:sp>
      <p:pic>
        <p:nvPicPr>
          <p:cNvPr id="14" name="Grafik 13">
            <a:extLst>
              <a:ext uri="{FF2B5EF4-FFF2-40B4-BE49-F238E27FC236}">
                <a16:creationId xmlns:a16="http://schemas.microsoft.com/office/drawing/2014/main" id="{C057AF5C-030E-9BBE-10D7-9B6752189319}"/>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86926" y="60325"/>
            <a:ext cx="1943100" cy="1943100"/>
          </a:xfrm>
          <a:prstGeom prst="rect">
            <a:avLst/>
          </a:prstGeom>
        </p:spPr>
      </p:pic>
    </p:spTree>
    <p:extLst>
      <p:ext uri="{BB962C8B-B14F-4D97-AF65-F5344CB8AC3E}">
        <p14:creationId xmlns:p14="http://schemas.microsoft.com/office/powerpoint/2010/main" val="15245026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rgbClr val="66DED6"/>
          </a:solidFill>
          <a:latin typeface="HelveticaNeueLT Std 45"/>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9.sv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hyperlink" Target="https://www.sophist.de/fileadmin/user_upload/Bilder_zu_Seiten/Publikationen/Wissen_for_free/MASTeR_Broschuere_3-Auflage_interaktiv.pdf"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firebase.google.com/?authuser=0"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waveshare.com/wiki/Barcode_Scanner_Module"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el 14">
            <a:extLst>
              <a:ext uri="{FF2B5EF4-FFF2-40B4-BE49-F238E27FC236}">
                <a16:creationId xmlns:a16="http://schemas.microsoft.com/office/drawing/2014/main" id="{F0C431D6-A3F1-B091-A455-F7902C1471E7}"/>
              </a:ext>
            </a:extLst>
          </p:cNvPr>
          <p:cNvSpPr>
            <a:spLocks noGrp="1"/>
          </p:cNvSpPr>
          <p:nvPr>
            <p:ph type="ctrTitle"/>
          </p:nvPr>
        </p:nvSpPr>
        <p:spPr>
          <a:xfrm>
            <a:off x="1625600" y="2733449"/>
            <a:ext cx="9144000" cy="2387600"/>
          </a:xfrm>
        </p:spPr>
        <p:txBody>
          <a:bodyPr/>
          <a:lstStyle/>
          <a:p>
            <a:r>
              <a:rPr lang="de-DE" dirty="0"/>
              <a:t>Audit 4</a:t>
            </a:r>
          </a:p>
        </p:txBody>
      </p:sp>
      <p:sp>
        <p:nvSpPr>
          <p:cNvPr id="3" name="Untertitel 2">
            <a:extLst>
              <a:ext uri="{FF2B5EF4-FFF2-40B4-BE49-F238E27FC236}">
                <a16:creationId xmlns:a16="http://schemas.microsoft.com/office/drawing/2014/main" id="{318DD148-DB8B-1B48-B7B0-245BDD88240D}"/>
              </a:ext>
            </a:extLst>
          </p:cNvPr>
          <p:cNvSpPr>
            <a:spLocks noGrp="1"/>
          </p:cNvSpPr>
          <p:nvPr>
            <p:ph type="subTitle" idx="1"/>
          </p:nvPr>
        </p:nvSpPr>
        <p:spPr>
          <a:xfrm>
            <a:off x="1625600" y="5213124"/>
            <a:ext cx="9144000" cy="1655762"/>
          </a:xfrm>
        </p:spPr>
        <p:txBody>
          <a:bodyPr/>
          <a:lstStyle/>
          <a:p>
            <a:r>
              <a:rPr lang="de-DE" dirty="0">
                <a:solidFill>
                  <a:srgbClr val="E8E8E8"/>
                </a:solidFill>
              </a:rPr>
              <a:t>Sebastian Fuhrmann &amp; Angelina Maurer</a:t>
            </a:r>
          </a:p>
        </p:txBody>
      </p:sp>
      <p:sp>
        <p:nvSpPr>
          <p:cNvPr id="8" name="Datumsplatzhalter 7">
            <a:extLst>
              <a:ext uri="{FF2B5EF4-FFF2-40B4-BE49-F238E27FC236}">
                <a16:creationId xmlns:a16="http://schemas.microsoft.com/office/drawing/2014/main" id="{6DEA2C66-C4AA-3448-5468-2F6AEA1093DC}"/>
              </a:ext>
            </a:extLst>
          </p:cNvPr>
          <p:cNvSpPr>
            <a:spLocks noGrp="1"/>
          </p:cNvSpPr>
          <p:nvPr>
            <p:ph type="dt" sz="half" idx="10"/>
          </p:nvPr>
        </p:nvSpPr>
        <p:spPr/>
        <p:txBody>
          <a:bodyPr/>
          <a:lstStyle/>
          <a:p>
            <a:r>
              <a:rPr lang="de-DE"/>
              <a:t>26.02.2024</a:t>
            </a:r>
          </a:p>
        </p:txBody>
      </p:sp>
      <p:sp>
        <p:nvSpPr>
          <p:cNvPr id="9" name="Foliennummernplatzhalter 8">
            <a:extLst>
              <a:ext uri="{FF2B5EF4-FFF2-40B4-BE49-F238E27FC236}">
                <a16:creationId xmlns:a16="http://schemas.microsoft.com/office/drawing/2014/main" id="{269FD376-03D3-749D-ECCC-68C259725421}"/>
              </a:ext>
            </a:extLst>
          </p:cNvPr>
          <p:cNvSpPr>
            <a:spLocks noGrp="1"/>
          </p:cNvSpPr>
          <p:nvPr>
            <p:ph type="sldNum" sz="quarter" idx="12"/>
          </p:nvPr>
        </p:nvSpPr>
        <p:spPr/>
        <p:txBody>
          <a:bodyPr/>
          <a:lstStyle/>
          <a:p>
            <a:fld id="{F03C7DF9-47B2-409D-AFD9-AA46723903C5}" type="slidenum">
              <a:rPr lang="de-DE" smtClean="0"/>
              <a:t>1</a:t>
            </a:fld>
            <a:endParaRPr lang="de-DE"/>
          </a:p>
        </p:txBody>
      </p:sp>
      <p:sp>
        <p:nvSpPr>
          <p:cNvPr id="17" name="Rechteck 16">
            <a:extLst>
              <a:ext uri="{FF2B5EF4-FFF2-40B4-BE49-F238E27FC236}">
                <a16:creationId xmlns:a16="http://schemas.microsoft.com/office/drawing/2014/main" id="{0580CFD2-6520-98F2-6BBE-A948A7F20CA6}"/>
              </a:ext>
            </a:extLst>
          </p:cNvPr>
          <p:cNvSpPr/>
          <p:nvPr/>
        </p:nvSpPr>
        <p:spPr>
          <a:xfrm>
            <a:off x="9797143" y="232229"/>
            <a:ext cx="1944914" cy="1655762"/>
          </a:xfrm>
          <a:prstGeom prst="rect">
            <a:avLst/>
          </a:prstGeom>
          <a:solidFill>
            <a:srgbClr val="4F4F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1" name="Grafik 20">
            <a:extLst>
              <a:ext uri="{FF2B5EF4-FFF2-40B4-BE49-F238E27FC236}">
                <a16:creationId xmlns:a16="http://schemas.microsoft.com/office/drawing/2014/main" id="{9D7DE16C-3B4C-718D-DDD9-F876E3268D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9525" y="866662"/>
            <a:ext cx="9286875" cy="3248025"/>
          </a:xfrm>
          <a:prstGeom prst="rect">
            <a:avLst/>
          </a:prstGeom>
        </p:spPr>
      </p:pic>
    </p:spTree>
    <p:extLst>
      <p:ext uri="{BB962C8B-B14F-4D97-AF65-F5344CB8AC3E}">
        <p14:creationId xmlns:p14="http://schemas.microsoft.com/office/powerpoint/2010/main" val="26431869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E1EB79-7E52-24DD-64C2-44640042AE5D}"/>
              </a:ext>
            </a:extLst>
          </p:cNvPr>
          <p:cNvSpPr>
            <a:spLocks noGrp="1"/>
          </p:cNvSpPr>
          <p:nvPr>
            <p:ph type="title"/>
          </p:nvPr>
        </p:nvSpPr>
        <p:spPr/>
        <p:txBody>
          <a:bodyPr/>
          <a:lstStyle/>
          <a:p>
            <a:r>
              <a:rPr lang="de-DE" dirty="0">
                <a:solidFill>
                  <a:srgbClr val="E8E8E8"/>
                </a:solidFill>
              </a:rPr>
              <a:t>#</a:t>
            </a:r>
            <a:r>
              <a:rPr lang="de-DE" dirty="0"/>
              <a:t>Architekturdiagramm</a:t>
            </a:r>
          </a:p>
        </p:txBody>
      </p:sp>
      <p:sp>
        <p:nvSpPr>
          <p:cNvPr id="3" name="Datumsplatzhalter 2">
            <a:extLst>
              <a:ext uri="{FF2B5EF4-FFF2-40B4-BE49-F238E27FC236}">
                <a16:creationId xmlns:a16="http://schemas.microsoft.com/office/drawing/2014/main" id="{7B36085C-6467-827D-60D3-A975A8DD75FB}"/>
              </a:ext>
            </a:extLst>
          </p:cNvPr>
          <p:cNvSpPr>
            <a:spLocks noGrp="1"/>
          </p:cNvSpPr>
          <p:nvPr>
            <p:ph type="dt" sz="half" idx="10"/>
          </p:nvPr>
        </p:nvSpPr>
        <p:spPr/>
        <p:txBody>
          <a:bodyPr/>
          <a:lstStyle/>
          <a:p>
            <a:r>
              <a:rPr lang="de-DE"/>
              <a:t>26.02.2024</a:t>
            </a:r>
          </a:p>
        </p:txBody>
      </p:sp>
      <p:sp>
        <p:nvSpPr>
          <p:cNvPr id="4" name="Foliennummernplatzhalter 3">
            <a:extLst>
              <a:ext uri="{FF2B5EF4-FFF2-40B4-BE49-F238E27FC236}">
                <a16:creationId xmlns:a16="http://schemas.microsoft.com/office/drawing/2014/main" id="{87C62A0A-4C36-15F0-C667-DCA6F02F514C}"/>
              </a:ext>
            </a:extLst>
          </p:cNvPr>
          <p:cNvSpPr>
            <a:spLocks noGrp="1"/>
          </p:cNvSpPr>
          <p:nvPr>
            <p:ph type="sldNum" sz="quarter" idx="12"/>
          </p:nvPr>
        </p:nvSpPr>
        <p:spPr/>
        <p:txBody>
          <a:bodyPr/>
          <a:lstStyle/>
          <a:p>
            <a:fld id="{F03C7DF9-47B2-409D-AFD9-AA46723903C5}" type="slidenum">
              <a:rPr lang="de-DE" smtClean="0"/>
              <a:t>10</a:t>
            </a:fld>
            <a:endParaRPr lang="de-DE"/>
          </a:p>
        </p:txBody>
      </p:sp>
    </p:spTree>
    <p:extLst>
      <p:ext uri="{BB962C8B-B14F-4D97-AF65-F5344CB8AC3E}">
        <p14:creationId xmlns:p14="http://schemas.microsoft.com/office/powerpoint/2010/main" val="2669692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D733AF-4C9A-254D-D117-437C6CE7BE33}"/>
              </a:ext>
            </a:extLst>
          </p:cNvPr>
          <p:cNvSpPr>
            <a:spLocks noGrp="1"/>
          </p:cNvSpPr>
          <p:nvPr>
            <p:ph type="title"/>
          </p:nvPr>
        </p:nvSpPr>
        <p:spPr/>
        <p:txBody>
          <a:bodyPr/>
          <a:lstStyle/>
          <a:p>
            <a:r>
              <a:rPr lang="de-DE" dirty="0">
                <a:solidFill>
                  <a:srgbClr val="E8E8E8"/>
                </a:solidFill>
              </a:rPr>
              <a:t>#</a:t>
            </a:r>
            <a:r>
              <a:rPr lang="de-DE" dirty="0"/>
              <a:t>Datenbank</a:t>
            </a:r>
          </a:p>
        </p:txBody>
      </p:sp>
      <p:sp>
        <p:nvSpPr>
          <p:cNvPr id="3" name="Datumsplatzhalter 2">
            <a:extLst>
              <a:ext uri="{FF2B5EF4-FFF2-40B4-BE49-F238E27FC236}">
                <a16:creationId xmlns:a16="http://schemas.microsoft.com/office/drawing/2014/main" id="{C1C946AA-1B18-3AD0-6D9B-76FB1DDE989A}"/>
              </a:ext>
            </a:extLst>
          </p:cNvPr>
          <p:cNvSpPr>
            <a:spLocks noGrp="1"/>
          </p:cNvSpPr>
          <p:nvPr>
            <p:ph type="dt" sz="half" idx="10"/>
          </p:nvPr>
        </p:nvSpPr>
        <p:spPr/>
        <p:txBody>
          <a:bodyPr/>
          <a:lstStyle/>
          <a:p>
            <a:r>
              <a:rPr lang="de-DE"/>
              <a:t>26.02.2024</a:t>
            </a:r>
          </a:p>
        </p:txBody>
      </p:sp>
      <p:sp>
        <p:nvSpPr>
          <p:cNvPr id="4" name="Foliennummernplatzhalter 3">
            <a:extLst>
              <a:ext uri="{FF2B5EF4-FFF2-40B4-BE49-F238E27FC236}">
                <a16:creationId xmlns:a16="http://schemas.microsoft.com/office/drawing/2014/main" id="{D91D6406-B768-FFD0-EA28-BBAA096059A5}"/>
              </a:ext>
            </a:extLst>
          </p:cNvPr>
          <p:cNvSpPr>
            <a:spLocks noGrp="1"/>
          </p:cNvSpPr>
          <p:nvPr>
            <p:ph type="sldNum" sz="quarter" idx="12"/>
          </p:nvPr>
        </p:nvSpPr>
        <p:spPr/>
        <p:txBody>
          <a:bodyPr/>
          <a:lstStyle/>
          <a:p>
            <a:fld id="{F03C7DF9-47B2-409D-AFD9-AA46723903C5}" type="slidenum">
              <a:rPr lang="de-DE" smtClean="0"/>
              <a:t>11</a:t>
            </a:fld>
            <a:endParaRPr lang="de-DE"/>
          </a:p>
        </p:txBody>
      </p:sp>
      <p:sp>
        <p:nvSpPr>
          <p:cNvPr id="11" name="Ellipse 10">
            <a:extLst>
              <a:ext uri="{FF2B5EF4-FFF2-40B4-BE49-F238E27FC236}">
                <a16:creationId xmlns:a16="http://schemas.microsoft.com/office/drawing/2014/main" id="{7764CE53-8F1D-596B-418F-DB50C4AC3FFD}"/>
              </a:ext>
            </a:extLst>
          </p:cNvPr>
          <p:cNvSpPr/>
          <p:nvPr/>
        </p:nvSpPr>
        <p:spPr>
          <a:xfrm>
            <a:off x="899886" y="2021114"/>
            <a:ext cx="2815771" cy="2815771"/>
          </a:xfrm>
          <a:prstGeom prst="ellipse">
            <a:avLst/>
          </a:prstGeom>
          <a:solidFill>
            <a:srgbClr val="E8E8E8"/>
          </a:solidFill>
          <a:ln>
            <a:solidFill>
              <a:srgbClr val="E8E8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Ellipse 11">
            <a:extLst>
              <a:ext uri="{FF2B5EF4-FFF2-40B4-BE49-F238E27FC236}">
                <a16:creationId xmlns:a16="http://schemas.microsoft.com/office/drawing/2014/main" id="{D7D90C21-7DE9-C108-4C8D-E8A3BFBEE869}"/>
              </a:ext>
            </a:extLst>
          </p:cNvPr>
          <p:cNvSpPr/>
          <p:nvPr/>
        </p:nvSpPr>
        <p:spPr>
          <a:xfrm>
            <a:off x="8610600" y="2021113"/>
            <a:ext cx="2815771" cy="2815771"/>
          </a:xfrm>
          <a:prstGeom prst="ellipse">
            <a:avLst/>
          </a:prstGeom>
          <a:solidFill>
            <a:srgbClr val="E8E8E8"/>
          </a:solidFill>
          <a:ln>
            <a:solidFill>
              <a:srgbClr val="E8E8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Ellipse 12">
            <a:extLst>
              <a:ext uri="{FF2B5EF4-FFF2-40B4-BE49-F238E27FC236}">
                <a16:creationId xmlns:a16="http://schemas.microsoft.com/office/drawing/2014/main" id="{90A8EDB0-3AA5-6D27-A82A-5B0BF2649398}"/>
              </a:ext>
            </a:extLst>
          </p:cNvPr>
          <p:cNvSpPr/>
          <p:nvPr/>
        </p:nvSpPr>
        <p:spPr>
          <a:xfrm>
            <a:off x="4688114" y="2021114"/>
            <a:ext cx="2815771" cy="2815771"/>
          </a:xfrm>
          <a:prstGeom prst="ellipse">
            <a:avLst/>
          </a:prstGeom>
          <a:solidFill>
            <a:srgbClr val="E8E8E8"/>
          </a:solidFill>
          <a:ln>
            <a:solidFill>
              <a:srgbClr val="E8E8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5" name="Grafik 14" descr="Datenbank mit einfarbiger Füllung">
            <a:extLst>
              <a:ext uri="{FF2B5EF4-FFF2-40B4-BE49-F238E27FC236}">
                <a16:creationId xmlns:a16="http://schemas.microsoft.com/office/drawing/2014/main" id="{15C56A75-8A3F-4BF5-8877-4F7CB47F21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93976" y="2483006"/>
            <a:ext cx="1004048" cy="1004048"/>
          </a:xfrm>
          <a:prstGeom prst="rect">
            <a:avLst/>
          </a:prstGeom>
        </p:spPr>
      </p:pic>
      <p:sp>
        <p:nvSpPr>
          <p:cNvPr id="16" name="Textfeld 15">
            <a:extLst>
              <a:ext uri="{FF2B5EF4-FFF2-40B4-BE49-F238E27FC236}">
                <a16:creationId xmlns:a16="http://schemas.microsoft.com/office/drawing/2014/main" id="{7376DF4F-E9B2-C230-6633-F0D3286790CD}"/>
              </a:ext>
            </a:extLst>
          </p:cNvPr>
          <p:cNvSpPr txBox="1"/>
          <p:nvPr/>
        </p:nvSpPr>
        <p:spPr>
          <a:xfrm>
            <a:off x="5011271" y="3711813"/>
            <a:ext cx="2223247" cy="369332"/>
          </a:xfrm>
          <a:prstGeom prst="rect">
            <a:avLst/>
          </a:prstGeom>
          <a:noFill/>
        </p:spPr>
        <p:txBody>
          <a:bodyPr wrap="square" rtlCol="0">
            <a:spAutoFit/>
          </a:bodyPr>
          <a:lstStyle/>
          <a:p>
            <a:pPr algn="ctr"/>
            <a:r>
              <a:rPr lang="de-DE" dirty="0"/>
              <a:t>Realtime Database</a:t>
            </a:r>
          </a:p>
        </p:txBody>
      </p:sp>
      <p:pic>
        <p:nvPicPr>
          <p:cNvPr id="18" name="Grafik 17" descr="Ein Bild, das gelb, orange, Astronomie, Design enthält.&#10;&#10;Automatisch generierte Beschreibung">
            <a:extLst>
              <a:ext uri="{FF2B5EF4-FFF2-40B4-BE49-F238E27FC236}">
                <a16:creationId xmlns:a16="http://schemas.microsoft.com/office/drawing/2014/main" id="{C5253349-EDDF-B1A1-4F76-D582F69F71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2514" y="2456541"/>
            <a:ext cx="1030513" cy="1030513"/>
          </a:xfrm>
          <a:prstGeom prst="rect">
            <a:avLst/>
          </a:prstGeom>
        </p:spPr>
      </p:pic>
      <p:sp>
        <p:nvSpPr>
          <p:cNvPr id="19" name="Textfeld 18">
            <a:extLst>
              <a:ext uri="{FF2B5EF4-FFF2-40B4-BE49-F238E27FC236}">
                <a16:creationId xmlns:a16="http://schemas.microsoft.com/office/drawing/2014/main" id="{599A4A78-6A18-8EBC-7569-72998B8027DE}"/>
              </a:ext>
            </a:extLst>
          </p:cNvPr>
          <p:cNvSpPr txBox="1"/>
          <p:nvPr/>
        </p:nvSpPr>
        <p:spPr>
          <a:xfrm>
            <a:off x="1196146" y="3753725"/>
            <a:ext cx="2223247" cy="646331"/>
          </a:xfrm>
          <a:prstGeom prst="rect">
            <a:avLst/>
          </a:prstGeom>
          <a:noFill/>
        </p:spPr>
        <p:txBody>
          <a:bodyPr wrap="square" rtlCol="0">
            <a:spAutoFit/>
          </a:bodyPr>
          <a:lstStyle/>
          <a:p>
            <a:pPr algn="ctr"/>
            <a:r>
              <a:rPr lang="de-DE" dirty="0"/>
              <a:t>Direkte Verbindung mit ESP </a:t>
            </a:r>
          </a:p>
        </p:txBody>
      </p:sp>
      <p:sp>
        <p:nvSpPr>
          <p:cNvPr id="20" name="Textfeld 19">
            <a:extLst>
              <a:ext uri="{FF2B5EF4-FFF2-40B4-BE49-F238E27FC236}">
                <a16:creationId xmlns:a16="http://schemas.microsoft.com/office/drawing/2014/main" id="{2F8A0CBB-074B-299B-ABE5-82E99CA897BD}"/>
              </a:ext>
            </a:extLst>
          </p:cNvPr>
          <p:cNvSpPr txBox="1"/>
          <p:nvPr/>
        </p:nvSpPr>
        <p:spPr>
          <a:xfrm>
            <a:off x="8973671" y="3612067"/>
            <a:ext cx="2223247" cy="646331"/>
          </a:xfrm>
          <a:prstGeom prst="rect">
            <a:avLst/>
          </a:prstGeom>
          <a:noFill/>
        </p:spPr>
        <p:txBody>
          <a:bodyPr wrap="square" rtlCol="0">
            <a:spAutoFit/>
          </a:bodyPr>
          <a:lstStyle/>
          <a:p>
            <a:pPr algn="ctr"/>
            <a:r>
              <a:rPr lang="de-DE" dirty="0"/>
              <a:t>Kostenloses Nutzungskontingent</a:t>
            </a:r>
          </a:p>
        </p:txBody>
      </p:sp>
      <p:pic>
        <p:nvPicPr>
          <p:cNvPr id="22" name="Grafik 21" descr="Sparschwein mit einfarbiger Füllung">
            <a:extLst>
              <a:ext uri="{FF2B5EF4-FFF2-40B4-BE49-F238E27FC236}">
                <a16:creationId xmlns:a16="http://schemas.microsoft.com/office/drawing/2014/main" id="{3EB6FF1C-A6A8-526A-C30D-3346A20C9D5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28094" y="2572654"/>
            <a:ext cx="914400" cy="914400"/>
          </a:xfrm>
          <a:prstGeom prst="rect">
            <a:avLst/>
          </a:prstGeom>
        </p:spPr>
      </p:pic>
    </p:spTree>
    <p:extLst>
      <p:ext uri="{BB962C8B-B14F-4D97-AF65-F5344CB8AC3E}">
        <p14:creationId xmlns:p14="http://schemas.microsoft.com/office/powerpoint/2010/main" val="12829305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184EDA19-89E2-A725-FF4A-290C279C8241}"/>
              </a:ext>
            </a:extLst>
          </p:cNvPr>
          <p:cNvSpPr>
            <a:spLocks noGrp="1"/>
          </p:cNvSpPr>
          <p:nvPr>
            <p:ph type="title"/>
          </p:nvPr>
        </p:nvSpPr>
        <p:spPr/>
        <p:txBody>
          <a:bodyPr/>
          <a:lstStyle/>
          <a:p>
            <a:r>
              <a:rPr lang="de-DE" dirty="0"/>
              <a:t>Audit 4</a:t>
            </a:r>
          </a:p>
        </p:txBody>
      </p:sp>
      <p:sp>
        <p:nvSpPr>
          <p:cNvPr id="6" name="Textplatzhalter 5">
            <a:extLst>
              <a:ext uri="{FF2B5EF4-FFF2-40B4-BE49-F238E27FC236}">
                <a16:creationId xmlns:a16="http://schemas.microsoft.com/office/drawing/2014/main" id="{FB53BB7A-9F5B-2072-19E9-82321E8E8761}"/>
              </a:ext>
            </a:extLst>
          </p:cNvPr>
          <p:cNvSpPr>
            <a:spLocks noGrp="1"/>
          </p:cNvSpPr>
          <p:nvPr>
            <p:ph type="body" idx="1"/>
          </p:nvPr>
        </p:nvSpPr>
        <p:spPr/>
        <p:txBody>
          <a:bodyPr/>
          <a:lstStyle/>
          <a:p>
            <a:endParaRPr lang="de-DE"/>
          </a:p>
        </p:txBody>
      </p:sp>
      <p:sp>
        <p:nvSpPr>
          <p:cNvPr id="3" name="Datumsplatzhalter 2">
            <a:extLst>
              <a:ext uri="{FF2B5EF4-FFF2-40B4-BE49-F238E27FC236}">
                <a16:creationId xmlns:a16="http://schemas.microsoft.com/office/drawing/2014/main" id="{3E11A300-AF11-9FE7-56F7-2F0A9B4B470A}"/>
              </a:ext>
            </a:extLst>
          </p:cNvPr>
          <p:cNvSpPr>
            <a:spLocks noGrp="1"/>
          </p:cNvSpPr>
          <p:nvPr>
            <p:ph type="dt" sz="half" idx="10"/>
          </p:nvPr>
        </p:nvSpPr>
        <p:spPr/>
        <p:txBody>
          <a:bodyPr/>
          <a:lstStyle/>
          <a:p>
            <a:r>
              <a:rPr lang="de-DE"/>
              <a:t>26.02.2024</a:t>
            </a:r>
          </a:p>
        </p:txBody>
      </p:sp>
      <p:sp>
        <p:nvSpPr>
          <p:cNvPr id="4" name="Foliennummernplatzhalter 3">
            <a:extLst>
              <a:ext uri="{FF2B5EF4-FFF2-40B4-BE49-F238E27FC236}">
                <a16:creationId xmlns:a16="http://schemas.microsoft.com/office/drawing/2014/main" id="{E69A0D1D-7E08-E4BC-403D-9084719F1DB2}"/>
              </a:ext>
            </a:extLst>
          </p:cNvPr>
          <p:cNvSpPr>
            <a:spLocks noGrp="1"/>
          </p:cNvSpPr>
          <p:nvPr>
            <p:ph type="sldNum" sz="quarter" idx="12"/>
          </p:nvPr>
        </p:nvSpPr>
        <p:spPr/>
        <p:txBody>
          <a:bodyPr/>
          <a:lstStyle/>
          <a:p>
            <a:fld id="{F03C7DF9-47B2-409D-AFD9-AA46723903C5}" type="slidenum">
              <a:rPr lang="de-DE" smtClean="0"/>
              <a:t>12</a:t>
            </a:fld>
            <a:endParaRPr lang="de-DE"/>
          </a:p>
        </p:txBody>
      </p:sp>
    </p:spTree>
    <p:extLst>
      <p:ext uri="{BB962C8B-B14F-4D97-AF65-F5344CB8AC3E}">
        <p14:creationId xmlns:p14="http://schemas.microsoft.com/office/powerpoint/2010/main" val="1724323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BBA1DB85-DA98-4F9B-5267-7453BA428632}"/>
              </a:ext>
            </a:extLst>
          </p:cNvPr>
          <p:cNvSpPr>
            <a:spLocks noGrp="1"/>
          </p:cNvSpPr>
          <p:nvPr>
            <p:ph type="title"/>
          </p:nvPr>
        </p:nvSpPr>
        <p:spPr/>
        <p:txBody>
          <a:bodyPr/>
          <a:lstStyle/>
          <a:p>
            <a:r>
              <a:rPr lang="de-DE" dirty="0">
                <a:solidFill>
                  <a:srgbClr val="E8E8E8"/>
                </a:solidFill>
              </a:rPr>
              <a:t>#</a:t>
            </a:r>
            <a:r>
              <a:rPr lang="de-DE" dirty="0"/>
              <a:t>Deployment</a:t>
            </a:r>
          </a:p>
        </p:txBody>
      </p:sp>
      <p:sp>
        <p:nvSpPr>
          <p:cNvPr id="4" name="Datumsplatzhalter 3">
            <a:extLst>
              <a:ext uri="{FF2B5EF4-FFF2-40B4-BE49-F238E27FC236}">
                <a16:creationId xmlns:a16="http://schemas.microsoft.com/office/drawing/2014/main" id="{0001102D-DA4D-045F-AB0D-F9B4D77BAE0A}"/>
              </a:ext>
            </a:extLst>
          </p:cNvPr>
          <p:cNvSpPr>
            <a:spLocks noGrp="1"/>
          </p:cNvSpPr>
          <p:nvPr>
            <p:ph type="dt" sz="half" idx="10"/>
          </p:nvPr>
        </p:nvSpPr>
        <p:spPr/>
        <p:txBody>
          <a:bodyPr/>
          <a:lstStyle/>
          <a:p>
            <a:r>
              <a:rPr lang="de-DE"/>
              <a:t>26.02.2024</a:t>
            </a:r>
            <a:endParaRPr lang="de-DE" dirty="0"/>
          </a:p>
        </p:txBody>
      </p:sp>
      <p:sp>
        <p:nvSpPr>
          <p:cNvPr id="5" name="Foliennummernplatzhalter 4">
            <a:extLst>
              <a:ext uri="{FF2B5EF4-FFF2-40B4-BE49-F238E27FC236}">
                <a16:creationId xmlns:a16="http://schemas.microsoft.com/office/drawing/2014/main" id="{5EEDFAAF-AD84-6183-B5B5-6B6203DAFE73}"/>
              </a:ext>
            </a:extLst>
          </p:cNvPr>
          <p:cNvSpPr>
            <a:spLocks noGrp="1"/>
          </p:cNvSpPr>
          <p:nvPr>
            <p:ph type="sldNum" sz="quarter" idx="12"/>
          </p:nvPr>
        </p:nvSpPr>
        <p:spPr/>
        <p:txBody>
          <a:bodyPr/>
          <a:lstStyle/>
          <a:p>
            <a:fld id="{F03C7DF9-47B2-409D-AFD9-AA46723903C5}" type="slidenum">
              <a:rPr lang="de-DE" smtClean="0"/>
              <a:t>13</a:t>
            </a:fld>
            <a:endParaRPr lang="de-DE"/>
          </a:p>
        </p:txBody>
      </p:sp>
      <p:sp>
        <p:nvSpPr>
          <p:cNvPr id="8" name="Ellipse 7">
            <a:extLst>
              <a:ext uri="{FF2B5EF4-FFF2-40B4-BE49-F238E27FC236}">
                <a16:creationId xmlns:a16="http://schemas.microsoft.com/office/drawing/2014/main" id="{912BF9D3-536D-7028-5A7E-D4879BB05BC9}"/>
              </a:ext>
            </a:extLst>
          </p:cNvPr>
          <p:cNvSpPr/>
          <p:nvPr/>
        </p:nvSpPr>
        <p:spPr>
          <a:xfrm>
            <a:off x="899886" y="2021114"/>
            <a:ext cx="2815771" cy="2815771"/>
          </a:xfrm>
          <a:prstGeom prst="ellipse">
            <a:avLst/>
          </a:prstGeom>
          <a:solidFill>
            <a:srgbClr val="E8E8E8"/>
          </a:solidFill>
          <a:ln>
            <a:solidFill>
              <a:srgbClr val="E8E8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Ellipse 8">
            <a:extLst>
              <a:ext uri="{FF2B5EF4-FFF2-40B4-BE49-F238E27FC236}">
                <a16:creationId xmlns:a16="http://schemas.microsoft.com/office/drawing/2014/main" id="{8B0CBE51-B261-50EC-7B28-9C8E97EC5ABC}"/>
              </a:ext>
            </a:extLst>
          </p:cNvPr>
          <p:cNvSpPr/>
          <p:nvPr/>
        </p:nvSpPr>
        <p:spPr>
          <a:xfrm>
            <a:off x="8610600" y="2021113"/>
            <a:ext cx="2815771" cy="2815771"/>
          </a:xfrm>
          <a:prstGeom prst="ellipse">
            <a:avLst/>
          </a:prstGeom>
          <a:solidFill>
            <a:srgbClr val="E8E8E8"/>
          </a:solidFill>
          <a:ln>
            <a:solidFill>
              <a:srgbClr val="E8E8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Ellipse 9">
            <a:extLst>
              <a:ext uri="{FF2B5EF4-FFF2-40B4-BE49-F238E27FC236}">
                <a16:creationId xmlns:a16="http://schemas.microsoft.com/office/drawing/2014/main" id="{77C96DFF-C19E-0F5F-8836-418E57276811}"/>
              </a:ext>
            </a:extLst>
          </p:cNvPr>
          <p:cNvSpPr/>
          <p:nvPr/>
        </p:nvSpPr>
        <p:spPr>
          <a:xfrm>
            <a:off x="4688114" y="2021114"/>
            <a:ext cx="2815771" cy="2815771"/>
          </a:xfrm>
          <a:prstGeom prst="ellipse">
            <a:avLst/>
          </a:prstGeom>
          <a:solidFill>
            <a:srgbClr val="E8E8E8"/>
          </a:solidFill>
          <a:ln>
            <a:solidFill>
              <a:srgbClr val="E8E8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26" name="Picture 2">
            <a:extLst>
              <a:ext uri="{FF2B5EF4-FFF2-40B4-BE49-F238E27FC236}">
                <a16:creationId xmlns:a16="http://schemas.microsoft.com/office/drawing/2014/main" id="{190EE5DC-1280-B7B2-4D71-47658BABB5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6365" y="2548466"/>
            <a:ext cx="1042811" cy="1042811"/>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a:extLst>
              <a:ext uri="{FF2B5EF4-FFF2-40B4-BE49-F238E27FC236}">
                <a16:creationId xmlns:a16="http://schemas.microsoft.com/office/drawing/2014/main" id="{9C4CED11-04E0-1758-7DF1-05FCFBC27999}"/>
              </a:ext>
            </a:extLst>
          </p:cNvPr>
          <p:cNvSpPr txBox="1"/>
          <p:nvPr/>
        </p:nvSpPr>
        <p:spPr>
          <a:xfrm>
            <a:off x="8973670" y="3591277"/>
            <a:ext cx="2223247" cy="646331"/>
          </a:xfrm>
          <a:prstGeom prst="rect">
            <a:avLst/>
          </a:prstGeom>
          <a:noFill/>
        </p:spPr>
        <p:txBody>
          <a:bodyPr wrap="square" rtlCol="0">
            <a:spAutoFit/>
          </a:bodyPr>
          <a:lstStyle/>
          <a:p>
            <a:pPr algn="ctr"/>
            <a:r>
              <a:rPr lang="de-DE" dirty="0"/>
              <a:t>Kostenloses Nutzungskontingent</a:t>
            </a:r>
          </a:p>
        </p:txBody>
      </p:sp>
      <p:pic>
        <p:nvPicPr>
          <p:cNvPr id="12" name="Grafik 11" descr="Sparschwein mit einfarbiger Füllung">
            <a:extLst>
              <a:ext uri="{FF2B5EF4-FFF2-40B4-BE49-F238E27FC236}">
                <a16:creationId xmlns:a16="http://schemas.microsoft.com/office/drawing/2014/main" id="{3FE86C30-FCAC-3CD1-1CCE-78A668EDBE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28457" y="2415268"/>
            <a:ext cx="1113671" cy="1113671"/>
          </a:xfrm>
          <a:prstGeom prst="rect">
            <a:avLst/>
          </a:prstGeom>
        </p:spPr>
      </p:pic>
      <p:sp>
        <p:nvSpPr>
          <p:cNvPr id="13" name="Textfeld 12">
            <a:extLst>
              <a:ext uri="{FF2B5EF4-FFF2-40B4-BE49-F238E27FC236}">
                <a16:creationId xmlns:a16="http://schemas.microsoft.com/office/drawing/2014/main" id="{89D15607-059D-1A13-BD59-9F3E0791158A}"/>
              </a:ext>
            </a:extLst>
          </p:cNvPr>
          <p:cNvSpPr txBox="1"/>
          <p:nvPr/>
        </p:nvSpPr>
        <p:spPr>
          <a:xfrm>
            <a:off x="4984375" y="3612066"/>
            <a:ext cx="2223247" cy="646331"/>
          </a:xfrm>
          <a:prstGeom prst="rect">
            <a:avLst/>
          </a:prstGeom>
          <a:noFill/>
        </p:spPr>
        <p:txBody>
          <a:bodyPr wrap="square" rtlCol="0">
            <a:spAutoFit/>
          </a:bodyPr>
          <a:lstStyle/>
          <a:p>
            <a:pPr algn="ctr"/>
            <a:r>
              <a:rPr lang="de-DE" dirty="0"/>
              <a:t>Direkte Verbindung mit GitHub</a:t>
            </a:r>
          </a:p>
        </p:txBody>
      </p:sp>
      <p:sp>
        <p:nvSpPr>
          <p:cNvPr id="14" name="Textfeld 13">
            <a:extLst>
              <a:ext uri="{FF2B5EF4-FFF2-40B4-BE49-F238E27FC236}">
                <a16:creationId xmlns:a16="http://schemas.microsoft.com/office/drawing/2014/main" id="{3F20842D-8A49-29F4-0010-24A97598D8DC}"/>
              </a:ext>
            </a:extLst>
          </p:cNvPr>
          <p:cNvSpPr txBox="1"/>
          <p:nvPr/>
        </p:nvSpPr>
        <p:spPr>
          <a:xfrm>
            <a:off x="1196146" y="3612066"/>
            <a:ext cx="2223247" cy="646331"/>
          </a:xfrm>
          <a:prstGeom prst="rect">
            <a:avLst/>
          </a:prstGeom>
          <a:noFill/>
        </p:spPr>
        <p:txBody>
          <a:bodyPr wrap="square" rtlCol="0">
            <a:spAutoFit/>
          </a:bodyPr>
          <a:lstStyle/>
          <a:p>
            <a:pPr algn="ctr"/>
            <a:r>
              <a:rPr lang="de-DE" dirty="0" err="1"/>
              <a:t>Deployment</a:t>
            </a:r>
            <a:r>
              <a:rPr lang="de-DE" dirty="0"/>
              <a:t> mit Render.com</a:t>
            </a:r>
          </a:p>
        </p:txBody>
      </p:sp>
      <p:pic>
        <p:nvPicPr>
          <p:cNvPr id="16" name="Grafik 15" descr="Ein Bild, das Katze, Säugetier, Silhouette enthält.&#10;&#10;Automatisch generierte Beschreibung">
            <a:extLst>
              <a:ext uri="{FF2B5EF4-FFF2-40B4-BE49-F238E27FC236}">
                <a16:creationId xmlns:a16="http://schemas.microsoft.com/office/drawing/2014/main" id="{ACCAF13A-13ED-311B-06A2-DBAC2A7983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72362" y="2548466"/>
            <a:ext cx="847276" cy="847276"/>
          </a:xfrm>
          <a:prstGeom prst="rect">
            <a:avLst/>
          </a:prstGeom>
        </p:spPr>
      </p:pic>
    </p:spTree>
    <p:extLst>
      <p:ext uri="{BB962C8B-B14F-4D97-AF65-F5344CB8AC3E}">
        <p14:creationId xmlns:p14="http://schemas.microsoft.com/office/powerpoint/2010/main" val="2829943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A894F5-C7D3-77E3-C0A4-05A87586F266}"/>
              </a:ext>
            </a:extLst>
          </p:cNvPr>
          <p:cNvSpPr>
            <a:spLocks noGrp="1"/>
          </p:cNvSpPr>
          <p:nvPr>
            <p:ph type="title"/>
          </p:nvPr>
        </p:nvSpPr>
        <p:spPr/>
        <p:txBody>
          <a:bodyPr/>
          <a:lstStyle/>
          <a:p>
            <a:r>
              <a:rPr lang="de-DE" dirty="0">
                <a:solidFill>
                  <a:srgbClr val="E8E8E8"/>
                </a:solidFill>
              </a:rPr>
              <a:t>#</a:t>
            </a:r>
            <a:r>
              <a:rPr lang="de-DE" dirty="0"/>
              <a:t>SnackTrack Webanwendung</a:t>
            </a:r>
          </a:p>
        </p:txBody>
      </p:sp>
      <p:pic>
        <p:nvPicPr>
          <p:cNvPr id="7" name="Inhaltsplatzhalter 6" descr="Ein Bild, das Muster, Quadrat, Kreuzworträtsel, Pixel enthält.&#10;&#10;Automatisch generierte Beschreibung">
            <a:extLst>
              <a:ext uri="{FF2B5EF4-FFF2-40B4-BE49-F238E27FC236}">
                <a16:creationId xmlns:a16="http://schemas.microsoft.com/office/drawing/2014/main" id="{5B3EE62D-0D1A-1B27-AD42-914280381C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91000" y="1870516"/>
            <a:ext cx="3810000" cy="3810000"/>
          </a:xfrm>
        </p:spPr>
      </p:pic>
      <p:sp>
        <p:nvSpPr>
          <p:cNvPr id="4" name="Datumsplatzhalter 3">
            <a:extLst>
              <a:ext uri="{FF2B5EF4-FFF2-40B4-BE49-F238E27FC236}">
                <a16:creationId xmlns:a16="http://schemas.microsoft.com/office/drawing/2014/main" id="{D6F3B673-DE4A-A711-B6B8-3A0BFA0A5C99}"/>
              </a:ext>
            </a:extLst>
          </p:cNvPr>
          <p:cNvSpPr>
            <a:spLocks noGrp="1"/>
          </p:cNvSpPr>
          <p:nvPr>
            <p:ph type="dt" sz="half" idx="10"/>
          </p:nvPr>
        </p:nvSpPr>
        <p:spPr/>
        <p:txBody>
          <a:bodyPr/>
          <a:lstStyle/>
          <a:p>
            <a:r>
              <a:rPr lang="de-DE"/>
              <a:t>26.02.2024</a:t>
            </a:r>
          </a:p>
        </p:txBody>
      </p:sp>
      <p:sp>
        <p:nvSpPr>
          <p:cNvPr id="5" name="Foliennummernplatzhalter 4">
            <a:extLst>
              <a:ext uri="{FF2B5EF4-FFF2-40B4-BE49-F238E27FC236}">
                <a16:creationId xmlns:a16="http://schemas.microsoft.com/office/drawing/2014/main" id="{06919209-7178-6216-818A-EA3BBFC09E9D}"/>
              </a:ext>
            </a:extLst>
          </p:cNvPr>
          <p:cNvSpPr>
            <a:spLocks noGrp="1"/>
          </p:cNvSpPr>
          <p:nvPr>
            <p:ph type="sldNum" sz="quarter" idx="12"/>
          </p:nvPr>
        </p:nvSpPr>
        <p:spPr/>
        <p:txBody>
          <a:bodyPr/>
          <a:lstStyle/>
          <a:p>
            <a:fld id="{F03C7DF9-47B2-409D-AFD9-AA46723903C5}" type="slidenum">
              <a:rPr lang="de-DE" smtClean="0"/>
              <a:t>14</a:t>
            </a:fld>
            <a:endParaRPr lang="de-DE"/>
          </a:p>
        </p:txBody>
      </p:sp>
      <p:sp>
        <p:nvSpPr>
          <p:cNvPr id="8" name="Textfeld 7">
            <a:extLst>
              <a:ext uri="{FF2B5EF4-FFF2-40B4-BE49-F238E27FC236}">
                <a16:creationId xmlns:a16="http://schemas.microsoft.com/office/drawing/2014/main" id="{82AA1F07-7D13-6C5B-2E3B-4CF73453862C}"/>
              </a:ext>
            </a:extLst>
          </p:cNvPr>
          <p:cNvSpPr txBox="1"/>
          <p:nvPr/>
        </p:nvSpPr>
        <p:spPr>
          <a:xfrm>
            <a:off x="4191000" y="5680516"/>
            <a:ext cx="4128911" cy="369332"/>
          </a:xfrm>
          <a:prstGeom prst="rect">
            <a:avLst/>
          </a:prstGeom>
          <a:noFill/>
        </p:spPr>
        <p:txBody>
          <a:bodyPr wrap="square" rtlCol="0">
            <a:spAutoFit/>
          </a:bodyPr>
          <a:lstStyle/>
          <a:p>
            <a:pPr algn="ctr"/>
            <a:r>
              <a:rPr lang="de-DE" dirty="0">
                <a:solidFill>
                  <a:srgbClr val="E8E8E8"/>
                </a:solidFill>
              </a:rPr>
              <a:t>https://snack-track.onrender.com</a:t>
            </a:r>
          </a:p>
        </p:txBody>
      </p:sp>
    </p:spTree>
    <p:extLst>
      <p:ext uri="{BB962C8B-B14F-4D97-AF65-F5344CB8AC3E}">
        <p14:creationId xmlns:p14="http://schemas.microsoft.com/office/powerpoint/2010/main" val="301169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45F7E5A2-02E5-D708-C856-1050C257DCCD}"/>
              </a:ext>
            </a:extLst>
          </p:cNvPr>
          <p:cNvSpPr>
            <a:spLocks noGrp="1"/>
          </p:cNvSpPr>
          <p:nvPr>
            <p:ph type="title"/>
          </p:nvPr>
        </p:nvSpPr>
        <p:spPr/>
        <p:txBody>
          <a:bodyPr/>
          <a:lstStyle/>
          <a:p>
            <a:r>
              <a:rPr lang="de-DE" dirty="0">
                <a:solidFill>
                  <a:srgbClr val="E8E8E8"/>
                </a:solidFill>
              </a:rPr>
              <a:t>#</a:t>
            </a:r>
            <a:r>
              <a:rPr lang="de-DE" dirty="0"/>
              <a:t>Funktionaler Prototyp</a:t>
            </a:r>
          </a:p>
        </p:txBody>
      </p:sp>
      <p:pic>
        <p:nvPicPr>
          <p:cNvPr id="10" name="Inhaltsplatzhalter 9" descr="Ein Bild, das Handschrift enthält.&#10;&#10;Automatisch generierte Beschreibung">
            <a:extLst>
              <a:ext uri="{FF2B5EF4-FFF2-40B4-BE49-F238E27FC236}">
                <a16:creationId xmlns:a16="http://schemas.microsoft.com/office/drawing/2014/main" id="{E0CFC243-3B4D-FB0A-8F50-49BF0F06766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1" y="1803558"/>
            <a:ext cx="3127296" cy="4472214"/>
          </a:xfrm>
          <a:prstGeom prst="rect">
            <a:avLst/>
          </a:prstGeom>
          <a:ln>
            <a:noFill/>
          </a:ln>
          <a:effectLst>
            <a:outerShdw blurRad="292100" dist="139700" dir="2700000" algn="tl" rotWithShape="0">
              <a:srgbClr val="333333">
                <a:alpha val="65000"/>
              </a:srgbClr>
            </a:outerShdw>
          </a:effectLst>
        </p:spPr>
      </p:pic>
      <p:sp>
        <p:nvSpPr>
          <p:cNvPr id="5" name="Datumsplatzhalter 4">
            <a:extLst>
              <a:ext uri="{FF2B5EF4-FFF2-40B4-BE49-F238E27FC236}">
                <a16:creationId xmlns:a16="http://schemas.microsoft.com/office/drawing/2014/main" id="{A2A233F2-485E-B2FB-9D7D-2F63F9B0656F}"/>
              </a:ext>
            </a:extLst>
          </p:cNvPr>
          <p:cNvSpPr>
            <a:spLocks noGrp="1"/>
          </p:cNvSpPr>
          <p:nvPr>
            <p:ph type="dt" sz="half" idx="10"/>
          </p:nvPr>
        </p:nvSpPr>
        <p:spPr/>
        <p:txBody>
          <a:bodyPr/>
          <a:lstStyle/>
          <a:p>
            <a:r>
              <a:rPr lang="de-DE"/>
              <a:t>26.02.2024</a:t>
            </a:r>
          </a:p>
        </p:txBody>
      </p:sp>
      <p:sp>
        <p:nvSpPr>
          <p:cNvPr id="6" name="Foliennummernplatzhalter 5">
            <a:extLst>
              <a:ext uri="{FF2B5EF4-FFF2-40B4-BE49-F238E27FC236}">
                <a16:creationId xmlns:a16="http://schemas.microsoft.com/office/drawing/2014/main" id="{A697FCDE-7B1B-616E-86B2-A0E78E7D8B47}"/>
              </a:ext>
            </a:extLst>
          </p:cNvPr>
          <p:cNvSpPr>
            <a:spLocks noGrp="1"/>
          </p:cNvSpPr>
          <p:nvPr>
            <p:ph type="sldNum" sz="quarter" idx="12"/>
          </p:nvPr>
        </p:nvSpPr>
        <p:spPr/>
        <p:txBody>
          <a:bodyPr/>
          <a:lstStyle/>
          <a:p>
            <a:fld id="{F03C7DF9-47B2-409D-AFD9-AA46723903C5}" type="slidenum">
              <a:rPr lang="de-DE" smtClean="0"/>
              <a:t>15</a:t>
            </a:fld>
            <a:endParaRPr lang="de-DE"/>
          </a:p>
        </p:txBody>
      </p:sp>
      <p:pic>
        <p:nvPicPr>
          <p:cNvPr id="12" name="Grafik 11" descr="Ein Bild, das Elektronik enthält.&#10;&#10;Automatisch generierte Beschreibung">
            <a:extLst>
              <a:ext uri="{FF2B5EF4-FFF2-40B4-BE49-F238E27FC236}">
                <a16:creationId xmlns:a16="http://schemas.microsoft.com/office/drawing/2014/main" id="{920F85B0-AB3A-595B-B44E-554EBF4D5FE1}"/>
              </a:ext>
            </a:extLst>
          </p:cNvPr>
          <p:cNvPicPr>
            <a:picLocks noChangeAspect="1"/>
          </p:cNvPicPr>
          <p:nvPr/>
        </p:nvPicPr>
        <p:blipFill rotWithShape="1">
          <a:blip r:embed="rId4">
            <a:extLst>
              <a:ext uri="{28A0092B-C50C-407E-A947-70E740481C1C}">
                <a14:useLocalDpi xmlns:a14="http://schemas.microsoft.com/office/drawing/2010/main" val="0"/>
              </a:ext>
            </a:extLst>
          </a:blip>
          <a:srcRect l="24501" t="8449" r="19832"/>
          <a:stretch/>
        </p:blipFill>
        <p:spPr>
          <a:xfrm>
            <a:off x="4339792" y="1806224"/>
            <a:ext cx="4076581" cy="4469548"/>
          </a:xfrm>
          <a:prstGeom prst="rect">
            <a:avLst/>
          </a:prstGeom>
          <a:ln>
            <a:noFill/>
          </a:ln>
          <a:effectLst>
            <a:outerShdw blurRad="292100" dist="139700" dir="2700000" algn="tl" rotWithShape="0">
              <a:srgbClr val="333333">
                <a:alpha val="65000"/>
              </a:srgbClr>
            </a:outerShdw>
          </a:effectLst>
        </p:spPr>
      </p:pic>
      <p:pic>
        <p:nvPicPr>
          <p:cNvPr id="20" name="Grafik 19" descr="Ein Bild, das Metallwaren, Scharnier enthält.&#10;&#10;Automatisch generierte Beschreibung">
            <a:extLst>
              <a:ext uri="{FF2B5EF4-FFF2-40B4-BE49-F238E27FC236}">
                <a16:creationId xmlns:a16="http://schemas.microsoft.com/office/drawing/2014/main" id="{BAABA109-62FE-8672-4E38-8B4A0863CA58}"/>
              </a:ext>
            </a:extLst>
          </p:cNvPr>
          <p:cNvPicPr>
            <a:picLocks noChangeAspect="1"/>
          </p:cNvPicPr>
          <p:nvPr/>
        </p:nvPicPr>
        <p:blipFill rotWithShape="1">
          <a:blip r:embed="rId5">
            <a:extLst>
              <a:ext uri="{28A0092B-C50C-407E-A947-70E740481C1C}">
                <a14:useLocalDpi xmlns:a14="http://schemas.microsoft.com/office/drawing/2010/main" val="0"/>
              </a:ext>
            </a:extLst>
          </a:blip>
          <a:srcRect l="15144" t="15144" r="16579" b="16579"/>
          <a:stretch/>
        </p:blipFill>
        <p:spPr>
          <a:xfrm rot="5400000">
            <a:off x="7998035" y="2551149"/>
            <a:ext cx="4469548" cy="2979699"/>
          </a:xfrm>
          <a:prstGeom prst="rect">
            <a:avLst/>
          </a:prstGeom>
        </p:spPr>
      </p:pic>
      <p:sp>
        <p:nvSpPr>
          <p:cNvPr id="21" name="Textfeld 20">
            <a:extLst>
              <a:ext uri="{FF2B5EF4-FFF2-40B4-BE49-F238E27FC236}">
                <a16:creationId xmlns:a16="http://schemas.microsoft.com/office/drawing/2014/main" id="{06278124-9B19-7B12-0431-FB335B880D16}"/>
              </a:ext>
            </a:extLst>
          </p:cNvPr>
          <p:cNvSpPr txBox="1"/>
          <p:nvPr/>
        </p:nvSpPr>
        <p:spPr>
          <a:xfrm>
            <a:off x="3713759" y="6291723"/>
            <a:ext cx="923492" cy="276999"/>
          </a:xfrm>
          <a:prstGeom prst="rect">
            <a:avLst/>
          </a:prstGeom>
          <a:noFill/>
        </p:spPr>
        <p:txBody>
          <a:bodyPr wrap="square" rtlCol="0">
            <a:spAutoFit/>
          </a:bodyPr>
          <a:lstStyle/>
          <a:p>
            <a:r>
              <a:rPr lang="de-DE" sz="1200" dirty="0">
                <a:solidFill>
                  <a:srgbClr val="E8E8E8"/>
                </a:solidFill>
              </a:rPr>
              <a:t>Vorderseite</a:t>
            </a:r>
          </a:p>
        </p:txBody>
      </p:sp>
      <p:sp>
        <p:nvSpPr>
          <p:cNvPr id="22" name="Textfeld 21">
            <a:extLst>
              <a:ext uri="{FF2B5EF4-FFF2-40B4-BE49-F238E27FC236}">
                <a16:creationId xmlns:a16="http://schemas.microsoft.com/office/drawing/2014/main" id="{BCEFC88A-8F65-DABB-4F6F-EEF7B7B7DF0D}"/>
              </a:ext>
            </a:extLst>
          </p:cNvPr>
          <p:cNvSpPr txBox="1"/>
          <p:nvPr/>
        </p:nvSpPr>
        <p:spPr>
          <a:xfrm>
            <a:off x="8742959" y="6291723"/>
            <a:ext cx="923492" cy="276999"/>
          </a:xfrm>
          <a:prstGeom prst="rect">
            <a:avLst/>
          </a:prstGeom>
          <a:noFill/>
        </p:spPr>
        <p:txBody>
          <a:bodyPr wrap="square" rtlCol="0">
            <a:spAutoFit/>
          </a:bodyPr>
          <a:lstStyle/>
          <a:p>
            <a:r>
              <a:rPr lang="de-DE" sz="1200" dirty="0">
                <a:solidFill>
                  <a:srgbClr val="E8E8E8"/>
                </a:solidFill>
              </a:rPr>
              <a:t>Rückseite</a:t>
            </a:r>
          </a:p>
        </p:txBody>
      </p:sp>
    </p:spTree>
    <p:extLst>
      <p:ext uri="{BB962C8B-B14F-4D97-AF65-F5344CB8AC3E}">
        <p14:creationId xmlns:p14="http://schemas.microsoft.com/office/powerpoint/2010/main" val="653369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535B18-DD06-423F-7B8C-E450BA07B5F9}"/>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DAD55FFB-F6C2-45B0-F094-77956CCBC57C}"/>
              </a:ext>
            </a:extLst>
          </p:cNvPr>
          <p:cNvSpPr>
            <a:spLocks noGrp="1"/>
          </p:cNvSpPr>
          <p:nvPr>
            <p:ph type="title"/>
          </p:nvPr>
        </p:nvSpPr>
        <p:spPr/>
        <p:txBody>
          <a:bodyPr/>
          <a:lstStyle/>
          <a:p>
            <a:r>
              <a:rPr lang="de-DE" dirty="0">
                <a:solidFill>
                  <a:srgbClr val="E8E8E8"/>
                </a:solidFill>
              </a:rPr>
              <a:t>#</a:t>
            </a:r>
            <a:r>
              <a:rPr lang="de-DE" dirty="0"/>
              <a:t>Funktionaler Prototyp</a:t>
            </a:r>
          </a:p>
        </p:txBody>
      </p:sp>
      <p:sp>
        <p:nvSpPr>
          <p:cNvPr id="5" name="Datumsplatzhalter 4">
            <a:extLst>
              <a:ext uri="{FF2B5EF4-FFF2-40B4-BE49-F238E27FC236}">
                <a16:creationId xmlns:a16="http://schemas.microsoft.com/office/drawing/2014/main" id="{EFC6D8B4-FCDB-12E1-8FEC-005DDAC24906}"/>
              </a:ext>
            </a:extLst>
          </p:cNvPr>
          <p:cNvSpPr>
            <a:spLocks noGrp="1"/>
          </p:cNvSpPr>
          <p:nvPr>
            <p:ph type="dt" sz="half" idx="10"/>
          </p:nvPr>
        </p:nvSpPr>
        <p:spPr/>
        <p:txBody>
          <a:bodyPr/>
          <a:lstStyle/>
          <a:p>
            <a:r>
              <a:rPr lang="de-DE"/>
              <a:t>26.02.2024</a:t>
            </a:r>
          </a:p>
        </p:txBody>
      </p:sp>
      <p:sp>
        <p:nvSpPr>
          <p:cNvPr id="6" name="Foliennummernplatzhalter 5">
            <a:extLst>
              <a:ext uri="{FF2B5EF4-FFF2-40B4-BE49-F238E27FC236}">
                <a16:creationId xmlns:a16="http://schemas.microsoft.com/office/drawing/2014/main" id="{FAEAA35F-6D23-DF30-FF67-004704EC8F79}"/>
              </a:ext>
            </a:extLst>
          </p:cNvPr>
          <p:cNvSpPr>
            <a:spLocks noGrp="1"/>
          </p:cNvSpPr>
          <p:nvPr>
            <p:ph type="sldNum" sz="quarter" idx="12"/>
          </p:nvPr>
        </p:nvSpPr>
        <p:spPr/>
        <p:txBody>
          <a:bodyPr/>
          <a:lstStyle/>
          <a:p>
            <a:fld id="{F03C7DF9-47B2-409D-AFD9-AA46723903C5}" type="slidenum">
              <a:rPr lang="de-DE" smtClean="0"/>
              <a:t>16</a:t>
            </a:fld>
            <a:endParaRPr lang="de-DE"/>
          </a:p>
        </p:txBody>
      </p:sp>
      <p:pic>
        <p:nvPicPr>
          <p:cNvPr id="8" name="Grafik 7" descr="Ein Bild, das Elektronik, Elektrisches Bauelement, Elektronisches Bauteil, Elektrische Leitungen enthält.&#10;&#10;Automatisch generierte Beschreibung">
            <a:extLst>
              <a:ext uri="{FF2B5EF4-FFF2-40B4-BE49-F238E27FC236}">
                <a16:creationId xmlns:a16="http://schemas.microsoft.com/office/drawing/2014/main" id="{F6431F57-7A07-1D78-1BFD-8BFEA39D300C}"/>
              </a:ext>
            </a:extLst>
          </p:cNvPr>
          <p:cNvPicPr>
            <a:picLocks noChangeAspect="1"/>
          </p:cNvPicPr>
          <p:nvPr/>
        </p:nvPicPr>
        <p:blipFill rotWithShape="1">
          <a:blip r:embed="rId3">
            <a:extLst>
              <a:ext uri="{28A0092B-C50C-407E-A947-70E740481C1C}">
                <a14:useLocalDpi xmlns:a14="http://schemas.microsoft.com/office/drawing/2010/main" val="0"/>
              </a:ext>
            </a:extLst>
          </a:blip>
          <a:srcRect l="10782" t="15782" r="15968" b="10967"/>
          <a:stretch/>
        </p:blipFill>
        <p:spPr>
          <a:xfrm rot="5400000">
            <a:off x="654757" y="2170054"/>
            <a:ext cx="5023556" cy="3349037"/>
          </a:xfrm>
          <a:prstGeom prst="rect">
            <a:avLst/>
          </a:prstGeom>
        </p:spPr>
      </p:pic>
      <p:pic>
        <p:nvPicPr>
          <p:cNvPr id="11" name="Grafik 10" descr="Ein Bild, das Elektronik, Elektrische Leitungen, Elektrisches Bauelement, Elektronisches Bauteil enthält.&#10;&#10;Automatisch generierte Beschreibung">
            <a:extLst>
              <a:ext uri="{FF2B5EF4-FFF2-40B4-BE49-F238E27FC236}">
                <a16:creationId xmlns:a16="http://schemas.microsoft.com/office/drawing/2014/main" id="{3495FF5B-17A7-BA85-6489-9F443ECAA749}"/>
              </a:ext>
            </a:extLst>
          </p:cNvPr>
          <p:cNvPicPr>
            <a:picLocks noChangeAspect="1"/>
          </p:cNvPicPr>
          <p:nvPr/>
        </p:nvPicPr>
        <p:blipFill rotWithShape="1">
          <a:blip r:embed="rId4">
            <a:extLst>
              <a:ext uri="{28A0092B-C50C-407E-A947-70E740481C1C}">
                <a14:useLocalDpi xmlns:a14="http://schemas.microsoft.com/office/drawing/2010/main" val="0"/>
              </a:ext>
            </a:extLst>
          </a:blip>
          <a:srcRect l="14444" t="13018" r="13018" b="14444"/>
          <a:stretch/>
        </p:blipFill>
        <p:spPr>
          <a:xfrm>
            <a:off x="5305778" y="1896886"/>
            <a:ext cx="5843058" cy="3895372"/>
          </a:xfrm>
          <a:prstGeom prst="rect">
            <a:avLst/>
          </a:prstGeom>
        </p:spPr>
      </p:pic>
      <p:sp>
        <p:nvSpPr>
          <p:cNvPr id="2" name="Textfeld 1">
            <a:extLst>
              <a:ext uri="{FF2B5EF4-FFF2-40B4-BE49-F238E27FC236}">
                <a16:creationId xmlns:a16="http://schemas.microsoft.com/office/drawing/2014/main" id="{BD2C9690-2D4C-4D4E-56ED-FBDD252081F6}"/>
              </a:ext>
            </a:extLst>
          </p:cNvPr>
          <p:cNvSpPr txBox="1"/>
          <p:nvPr/>
        </p:nvSpPr>
        <p:spPr>
          <a:xfrm>
            <a:off x="5305778" y="5792258"/>
            <a:ext cx="1749778" cy="276999"/>
          </a:xfrm>
          <a:prstGeom prst="rect">
            <a:avLst/>
          </a:prstGeom>
          <a:noFill/>
        </p:spPr>
        <p:txBody>
          <a:bodyPr wrap="square" rtlCol="0">
            <a:spAutoFit/>
          </a:bodyPr>
          <a:lstStyle/>
          <a:p>
            <a:r>
              <a:rPr lang="de-DE" sz="1200" dirty="0">
                <a:solidFill>
                  <a:srgbClr val="E8E8E8"/>
                </a:solidFill>
              </a:rPr>
              <a:t>Ansicht von Innen</a:t>
            </a:r>
          </a:p>
        </p:txBody>
      </p:sp>
    </p:spTree>
    <p:extLst>
      <p:ext uri="{BB962C8B-B14F-4D97-AF65-F5344CB8AC3E}">
        <p14:creationId xmlns:p14="http://schemas.microsoft.com/office/powerpoint/2010/main" val="2519232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FE999-C0C9-E65C-0076-9CD4B7328425}"/>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731D5007-F66A-F6D1-335C-37C7ABC13C2D}"/>
              </a:ext>
            </a:extLst>
          </p:cNvPr>
          <p:cNvSpPr>
            <a:spLocks noGrp="1"/>
          </p:cNvSpPr>
          <p:nvPr>
            <p:ph type="title"/>
          </p:nvPr>
        </p:nvSpPr>
        <p:spPr/>
        <p:txBody>
          <a:bodyPr/>
          <a:lstStyle/>
          <a:p>
            <a:r>
              <a:rPr lang="de-DE" dirty="0">
                <a:solidFill>
                  <a:srgbClr val="E8E8E8"/>
                </a:solidFill>
              </a:rPr>
              <a:t>#</a:t>
            </a:r>
            <a:r>
              <a:rPr lang="de-DE" dirty="0"/>
              <a:t>Funktionaler Prototyp</a:t>
            </a:r>
          </a:p>
        </p:txBody>
      </p:sp>
      <p:sp>
        <p:nvSpPr>
          <p:cNvPr id="5" name="Datumsplatzhalter 4">
            <a:extLst>
              <a:ext uri="{FF2B5EF4-FFF2-40B4-BE49-F238E27FC236}">
                <a16:creationId xmlns:a16="http://schemas.microsoft.com/office/drawing/2014/main" id="{4642CAA8-A08C-DAE2-F475-641E63184151}"/>
              </a:ext>
            </a:extLst>
          </p:cNvPr>
          <p:cNvSpPr>
            <a:spLocks noGrp="1"/>
          </p:cNvSpPr>
          <p:nvPr>
            <p:ph type="dt" sz="half" idx="10"/>
          </p:nvPr>
        </p:nvSpPr>
        <p:spPr/>
        <p:txBody>
          <a:bodyPr/>
          <a:lstStyle/>
          <a:p>
            <a:r>
              <a:rPr lang="de-DE"/>
              <a:t>26.02.2024</a:t>
            </a:r>
          </a:p>
        </p:txBody>
      </p:sp>
      <p:sp>
        <p:nvSpPr>
          <p:cNvPr id="6" name="Foliennummernplatzhalter 5">
            <a:extLst>
              <a:ext uri="{FF2B5EF4-FFF2-40B4-BE49-F238E27FC236}">
                <a16:creationId xmlns:a16="http://schemas.microsoft.com/office/drawing/2014/main" id="{D807FEE8-DED4-4065-C829-B345106B124F}"/>
              </a:ext>
            </a:extLst>
          </p:cNvPr>
          <p:cNvSpPr>
            <a:spLocks noGrp="1"/>
          </p:cNvSpPr>
          <p:nvPr>
            <p:ph type="sldNum" sz="quarter" idx="12"/>
          </p:nvPr>
        </p:nvSpPr>
        <p:spPr/>
        <p:txBody>
          <a:bodyPr/>
          <a:lstStyle/>
          <a:p>
            <a:fld id="{F03C7DF9-47B2-409D-AFD9-AA46723903C5}" type="slidenum">
              <a:rPr lang="de-DE" smtClean="0"/>
              <a:t>17</a:t>
            </a:fld>
            <a:endParaRPr lang="de-DE"/>
          </a:p>
        </p:txBody>
      </p:sp>
      <p:pic>
        <p:nvPicPr>
          <p:cNvPr id="14" name="Grafik 13" descr="Ein Bild, das Im Haus, Haushaltsgerät, Text, Wand enthält.&#10;&#10;Automatisch generierte Beschreibung">
            <a:extLst>
              <a:ext uri="{FF2B5EF4-FFF2-40B4-BE49-F238E27FC236}">
                <a16:creationId xmlns:a16="http://schemas.microsoft.com/office/drawing/2014/main" id="{47C23201-F1EA-EAFA-7C65-858F3A2A59CF}"/>
              </a:ext>
            </a:extLst>
          </p:cNvPr>
          <p:cNvPicPr>
            <a:picLocks noChangeAspect="1"/>
          </p:cNvPicPr>
          <p:nvPr/>
        </p:nvPicPr>
        <p:blipFill rotWithShape="1">
          <a:blip r:embed="rId3">
            <a:extLst>
              <a:ext uri="{28A0092B-C50C-407E-A947-70E740481C1C}">
                <a14:useLocalDpi xmlns:a14="http://schemas.microsoft.com/office/drawing/2010/main" val="0"/>
              </a:ext>
            </a:extLst>
          </a:blip>
          <a:srcRect l="31380" t="6587" r="1991" b="8787"/>
          <a:stretch/>
        </p:blipFill>
        <p:spPr>
          <a:xfrm rot="5400000">
            <a:off x="1289727" y="1780986"/>
            <a:ext cx="4955109" cy="4195618"/>
          </a:xfrm>
          <a:prstGeom prst="rect">
            <a:avLst/>
          </a:prstGeom>
        </p:spPr>
      </p:pic>
      <p:pic>
        <p:nvPicPr>
          <p:cNvPr id="16" name="Grafik 15" descr="Ein Bild, das Wand, Text, Im Haus enthält.&#10;&#10;Automatisch generierte Beschreibung">
            <a:extLst>
              <a:ext uri="{FF2B5EF4-FFF2-40B4-BE49-F238E27FC236}">
                <a16:creationId xmlns:a16="http://schemas.microsoft.com/office/drawing/2014/main" id="{E783E764-B278-84D5-9740-62B9323F0D19}"/>
              </a:ext>
            </a:extLst>
          </p:cNvPr>
          <p:cNvPicPr>
            <a:picLocks noChangeAspect="1"/>
          </p:cNvPicPr>
          <p:nvPr/>
        </p:nvPicPr>
        <p:blipFill rotWithShape="1">
          <a:blip r:embed="rId4">
            <a:extLst>
              <a:ext uri="{28A0092B-C50C-407E-A947-70E740481C1C}">
                <a14:useLocalDpi xmlns:a14="http://schemas.microsoft.com/office/drawing/2010/main" val="0"/>
              </a:ext>
            </a:extLst>
          </a:blip>
          <a:srcRect l="15345" t="22296" r="17114" b="10161"/>
          <a:stretch/>
        </p:blipFill>
        <p:spPr>
          <a:xfrm>
            <a:off x="6310165" y="1404319"/>
            <a:ext cx="3554271" cy="2369513"/>
          </a:xfrm>
          <a:prstGeom prst="rect">
            <a:avLst/>
          </a:prstGeom>
        </p:spPr>
      </p:pic>
      <p:pic>
        <p:nvPicPr>
          <p:cNvPr id="18" name="Grafik 17" descr="Ein Bild, das Im Haus, Wand, computer, Computer enthält.&#10;&#10;Automatisch generierte Beschreibung">
            <a:extLst>
              <a:ext uri="{FF2B5EF4-FFF2-40B4-BE49-F238E27FC236}">
                <a16:creationId xmlns:a16="http://schemas.microsoft.com/office/drawing/2014/main" id="{23FF8EF1-A81D-0102-B9A5-0F48D5E874FE}"/>
              </a:ext>
            </a:extLst>
          </p:cNvPr>
          <p:cNvPicPr>
            <a:picLocks noChangeAspect="1"/>
          </p:cNvPicPr>
          <p:nvPr/>
        </p:nvPicPr>
        <p:blipFill rotWithShape="1">
          <a:blip r:embed="rId5">
            <a:extLst>
              <a:ext uri="{28A0092B-C50C-407E-A947-70E740481C1C}">
                <a14:useLocalDpi xmlns:a14="http://schemas.microsoft.com/office/drawing/2010/main" val="0"/>
              </a:ext>
            </a:extLst>
          </a:blip>
          <a:srcRect l="7448" t="5655" r="3242" b="5035"/>
          <a:stretch/>
        </p:blipFill>
        <p:spPr>
          <a:xfrm>
            <a:off x="6310164" y="3986836"/>
            <a:ext cx="3554271" cy="2369514"/>
          </a:xfrm>
          <a:prstGeom prst="rect">
            <a:avLst/>
          </a:prstGeom>
        </p:spPr>
      </p:pic>
      <p:sp>
        <p:nvSpPr>
          <p:cNvPr id="2" name="Textfeld 1">
            <a:extLst>
              <a:ext uri="{FF2B5EF4-FFF2-40B4-BE49-F238E27FC236}">
                <a16:creationId xmlns:a16="http://schemas.microsoft.com/office/drawing/2014/main" id="{FFDEBC61-963C-256B-43AA-F12C585E92D5}"/>
              </a:ext>
            </a:extLst>
          </p:cNvPr>
          <p:cNvSpPr txBox="1"/>
          <p:nvPr/>
        </p:nvSpPr>
        <p:spPr>
          <a:xfrm>
            <a:off x="6269262" y="6356350"/>
            <a:ext cx="2382241" cy="276999"/>
          </a:xfrm>
          <a:prstGeom prst="rect">
            <a:avLst/>
          </a:prstGeom>
          <a:noFill/>
        </p:spPr>
        <p:txBody>
          <a:bodyPr wrap="square" rtlCol="0">
            <a:spAutoFit/>
          </a:bodyPr>
          <a:lstStyle/>
          <a:p>
            <a:r>
              <a:rPr lang="de-DE" sz="1200" dirty="0">
                <a:solidFill>
                  <a:srgbClr val="E8E8E8"/>
                </a:solidFill>
              </a:rPr>
              <a:t>Anwendungsbeispiel</a:t>
            </a:r>
          </a:p>
        </p:txBody>
      </p:sp>
    </p:spTree>
    <p:extLst>
      <p:ext uri="{BB962C8B-B14F-4D97-AF65-F5344CB8AC3E}">
        <p14:creationId xmlns:p14="http://schemas.microsoft.com/office/powerpoint/2010/main" val="9245287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46EE59-00AD-6CE7-EAE3-2C1F476F5352}"/>
              </a:ext>
            </a:extLst>
          </p:cNvPr>
          <p:cNvSpPr>
            <a:spLocks noGrp="1"/>
          </p:cNvSpPr>
          <p:nvPr>
            <p:ph type="title"/>
          </p:nvPr>
        </p:nvSpPr>
        <p:spPr/>
        <p:txBody>
          <a:bodyPr/>
          <a:lstStyle/>
          <a:p>
            <a:r>
              <a:rPr lang="de-DE" dirty="0">
                <a:solidFill>
                  <a:srgbClr val="E8E8E8"/>
                </a:solidFill>
              </a:rPr>
              <a:t>#</a:t>
            </a:r>
            <a:r>
              <a:rPr lang="de-DE" dirty="0"/>
              <a:t>Betriebsanleitung </a:t>
            </a:r>
          </a:p>
        </p:txBody>
      </p:sp>
      <p:sp>
        <p:nvSpPr>
          <p:cNvPr id="4" name="Datumsplatzhalter 3">
            <a:extLst>
              <a:ext uri="{FF2B5EF4-FFF2-40B4-BE49-F238E27FC236}">
                <a16:creationId xmlns:a16="http://schemas.microsoft.com/office/drawing/2014/main" id="{3058DB99-AA3C-E3F3-6BE4-594EBE4163CD}"/>
              </a:ext>
            </a:extLst>
          </p:cNvPr>
          <p:cNvSpPr>
            <a:spLocks noGrp="1"/>
          </p:cNvSpPr>
          <p:nvPr>
            <p:ph type="dt" sz="half" idx="10"/>
          </p:nvPr>
        </p:nvSpPr>
        <p:spPr/>
        <p:txBody>
          <a:bodyPr/>
          <a:lstStyle/>
          <a:p>
            <a:r>
              <a:rPr lang="de-DE"/>
              <a:t>26.02.2024</a:t>
            </a:r>
          </a:p>
        </p:txBody>
      </p:sp>
      <p:sp>
        <p:nvSpPr>
          <p:cNvPr id="5" name="Foliennummernplatzhalter 4">
            <a:extLst>
              <a:ext uri="{FF2B5EF4-FFF2-40B4-BE49-F238E27FC236}">
                <a16:creationId xmlns:a16="http://schemas.microsoft.com/office/drawing/2014/main" id="{016A6B0C-02A4-DDB4-7E96-5C7AB8C838EF}"/>
              </a:ext>
            </a:extLst>
          </p:cNvPr>
          <p:cNvSpPr>
            <a:spLocks noGrp="1"/>
          </p:cNvSpPr>
          <p:nvPr>
            <p:ph type="sldNum" sz="quarter" idx="12"/>
          </p:nvPr>
        </p:nvSpPr>
        <p:spPr/>
        <p:txBody>
          <a:bodyPr/>
          <a:lstStyle/>
          <a:p>
            <a:fld id="{F03C7DF9-47B2-409D-AFD9-AA46723903C5}" type="slidenum">
              <a:rPr lang="de-DE" smtClean="0"/>
              <a:t>18</a:t>
            </a:fld>
            <a:endParaRPr lang="de-DE"/>
          </a:p>
        </p:txBody>
      </p:sp>
      <p:pic>
        <p:nvPicPr>
          <p:cNvPr id="7" name="Grafik 6" descr="Ein Bild, das Text, Cartoon, Schild enthält.&#10;&#10;Automatisch generierte Beschreibung">
            <a:extLst>
              <a:ext uri="{FF2B5EF4-FFF2-40B4-BE49-F238E27FC236}">
                <a16:creationId xmlns:a16="http://schemas.microsoft.com/office/drawing/2014/main" id="{A2255E78-E229-36A9-E3B9-D05CEAEDC0E6}"/>
              </a:ext>
            </a:extLst>
          </p:cNvPr>
          <p:cNvPicPr>
            <a:picLocks noChangeAspect="1"/>
          </p:cNvPicPr>
          <p:nvPr/>
        </p:nvPicPr>
        <p:blipFill rotWithShape="1">
          <a:blip r:embed="rId3">
            <a:extLst>
              <a:ext uri="{28A0092B-C50C-407E-A947-70E740481C1C}">
                <a14:useLocalDpi xmlns:a14="http://schemas.microsoft.com/office/drawing/2010/main" val="0"/>
              </a:ext>
            </a:extLst>
          </a:blip>
          <a:srcRect t="11508" b="12773"/>
          <a:stretch/>
        </p:blipFill>
        <p:spPr>
          <a:xfrm>
            <a:off x="838200" y="1427074"/>
            <a:ext cx="4339906" cy="4929276"/>
          </a:xfrm>
          <a:prstGeom prst="rect">
            <a:avLst/>
          </a:prstGeom>
          <a:ln>
            <a:noFill/>
          </a:ln>
          <a:effectLst>
            <a:outerShdw blurRad="292100" dist="139700" dir="2700000" algn="tl" rotWithShape="0">
              <a:srgbClr val="333333">
                <a:alpha val="65000"/>
              </a:srgbClr>
            </a:outerShdw>
          </a:effectLst>
        </p:spPr>
      </p:pic>
      <p:pic>
        <p:nvPicPr>
          <p:cNvPr id="9" name="Grafik 8" descr="Ein Bild, das Text, Papier, Veröffentlichung, Papierprodukt enthält.&#10;&#10;Automatisch generierte Beschreibung">
            <a:extLst>
              <a:ext uri="{FF2B5EF4-FFF2-40B4-BE49-F238E27FC236}">
                <a16:creationId xmlns:a16="http://schemas.microsoft.com/office/drawing/2014/main" id="{1FD3EFA8-58D0-1290-0D58-A93509C92327}"/>
              </a:ext>
            </a:extLst>
          </p:cNvPr>
          <p:cNvPicPr>
            <a:picLocks noChangeAspect="1"/>
          </p:cNvPicPr>
          <p:nvPr/>
        </p:nvPicPr>
        <p:blipFill rotWithShape="1">
          <a:blip r:embed="rId4">
            <a:extLst>
              <a:ext uri="{28A0092B-C50C-407E-A947-70E740481C1C}">
                <a14:useLocalDpi xmlns:a14="http://schemas.microsoft.com/office/drawing/2010/main" val="0"/>
              </a:ext>
            </a:extLst>
          </a:blip>
          <a:srcRect l="11532" t="7005" r="8794" b="7281"/>
          <a:stretch/>
        </p:blipFill>
        <p:spPr>
          <a:xfrm>
            <a:off x="5780986" y="1828800"/>
            <a:ext cx="5778932" cy="41430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060473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5423D104-59DD-EA3A-3E70-96C2110EDF19}"/>
              </a:ext>
            </a:extLst>
          </p:cNvPr>
          <p:cNvSpPr>
            <a:spLocks noGrp="1"/>
          </p:cNvSpPr>
          <p:nvPr>
            <p:ph type="title"/>
          </p:nvPr>
        </p:nvSpPr>
        <p:spPr/>
        <p:txBody>
          <a:bodyPr/>
          <a:lstStyle/>
          <a:p>
            <a:r>
              <a:rPr lang="de-DE" sz="5400" dirty="0">
                <a:solidFill>
                  <a:srgbClr val="E8E8E8"/>
                </a:solidFill>
              </a:rPr>
              <a:t>#</a:t>
            </a:r>
            <a:r>
              <a:rPr lang="de-DE" sz="4000" dirty="0"/>
              <a:t>Projektaussichten</a:t>
            </a:r>
            <a:r>
              <a:rPr lang="de-DE" dirty="0"/>
              <a:t> </a:t>
            </a:r>
          </a:p>
        </p:txBody>
      </p:sp>
      <p:sp>
        <p:nvSpPr>
          <p:cNvPr id="2" name="Inhaltsplatzhalter 1">
            <a:extLst>
              <a:ext uri="{FF2B5EF4-FFF2-40B4-BE49-F238E27FC236}">
                <a16:creationId xmlns:a16="http://schemas.microsoft.com/office/drawing/2014/main" id="{1B4A447E-D694-65C9-2AB4-0FB557CA14A7}"/>
              </a:ext>
            </a:extLst>
          </p:cNvPr>
          <p:cNvSpPr>
            <a:spLocks noGrp="1"/>
          </p:cNvSpPr>
          <p:nvPr>
            <p:ph idx="1"/>
          </p:nvPr>
        </p:nvSpPr>
        <p:spPr/>
        <p:txBody>
          <a:bodyPr/>
          <a:lstStyle/>
          <a:p>
            <a:r>
              <a:rPr lang="de-DE" dirty="0">
                <a:solidFill>
                  <a:srgbClr val="E8E8E8"/>
                </a:solidFill>
              </a:rPr>
              <a:t>Möglichkeit Wifi-Barcode zu Beginn im Setup abzuscannen (anstatt SSID und Passwort im Code anzugeben) </a:t>
            </a:r>
          </a:p>
          <a:p>
            <a:r>
              <a:rPr lang="de-DE" dirty="0">
                <a:solidFill>
                  <a:srgbClr val="E8E8E8"/>
                </a:solidFill>
              </a:rPr>
              <a:t>Verwendung eines kleineren Microcontrollers, um die Größe des Devices zu verringern </a:t>
            </a:r>
          </a:p>
          <a:p>
            <a:r>
              <a:rPr lang="de-DE" dirty="0">
                <a:solidFill>
                  <a:srgbClr val="E8E8E8"/>
                </a:solidFill>
              </a:rPr>
              <a:t>Device batteriebetrieben, um kein Netzteil zu benötigen </a:t>
            </a:r>
          </a:p>
          <a:p>
            <a:r>
              <a:rPr lang="de-DE" dirty="0">
                <a:solidFill>
                  <a:srgbClr val="E8E8E8"/>
                </a:solidFill>
              </a:rPr>
              <a:t>Hinzufügen von weiteren APIs (Rezepte, Einkaufslisten, etc.) </a:t>
            </a:r>
          </a:p>
          <a:p>
            <a:endParaRPr lang="de-DE" dirty="0">
              <a:solidFill>
                <a:srgbClr val="E8E8E8"/>
              </a:solidFill>
            </a:endParaRPr>
          </a:p>
          <a:p>
            <a:endParaRPr lang="de-DE" dirty="0">
              <a:solidFill>
                <a:srgbClr val="E8E8E8"/>
              </a:solidFill>
            </a:endParaRPr>
          </a:p>
          <a:p>
            <a:endParaRPr lang="de-DE" dirty="0">
              <a:solidFill>
                <a:srgbClr val="E8E8E8"/>
              </a:solidFill>
            </a:endParaRPr>
          </a:p>
        </p:txBody>
      </p:sp>
      <p:sp>
        <p:nvSpPr>
          <p:cNvPr id="5" name="Datumsplatzhalter 4">
            <a:extLst>
              <a:ext uri="{FF2B5EF4-FFF2-40B4-BE49-F238E27FC236}">
                <a16:creationId xmlns:a16="http://schemas.microsoft.com/office/drawing/2014/main" id="{B95B48C8-B2C9-4099-3BC8-4B7217AF129F}"/>
              </a:ext>
            </a:extLst>
          </p:cNvPr>
          <p:cNvSpPr>
            <a:spLocks noGrp="1"/>
          </p:cNvSpPr>
          <p:nvPr>
            <p:ph type="dt" sz="half" idx="10"/>
          </p:nvPr>
        </p:nvSpPr>
        <p:spPr/>
        <p:txBody>
          <a:bodyPr/>
          <a:lstStyle/>
          <a:p>
            <a:r>
              <a:rPr lang="de-DE"/>
              <a:t>26.02.2024</a:t>
            </a:r>
          </a:p>
        </p:txBody>
      </p:sp>
      <p:sp>
        <p:nvSpPr>
          <p:cNvPr id="6" name="Foliennummernplatzhalter 5">
            <a:extLst>
              <a:ext uri="{FF2B5EF4-FFF2-40B4-BE49-F238E27FC236}">
                <a16:creationId xmlns:a16="http://schemas.microsoft.com/office/drawing/2014/main" id="{7762CE0A-D303-524B-2459-0042BD08226B}"/>
              </a:ext>
            </a:extLst>
          </p:cNvPr>
          <p:cNvSpPr>
            <a:spLocks noGrp="1"/>
          </p:cNvSpPr>
          <p:nvPr>
            <p:ph type="sldNum" sz="quarter" idx="12"/>
          </p:nvPr>
        </p:nvSpPr>
        <p:spPr/>
        <p:txBody>
          <a:bodyPr/>
          <a:lstStyle/>
          <a:p>
            <a:fld id="{F03C7DF9-47B2-409D-AFD9-AA46723903C5}" type="slidenum">
              <a:rPr lang="de-DE" smtClean="0"/>
              <a:t>19</a:t>
            </a:fld>
            <a:endParaRPr lang="de-DE"/>
          </a:p>
        </p:txBody>
      </p:sp>
    </p:spTree>
    <p:extLst>
      <p:ext uri="{BB962C8B-B14F-4D97-AF65-F5344CB8AC3E}">
        <p14:creationId xmlns:p14="http://schemas.microsoft.com/office/powerpoint/2010/main" val="3446827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109B3A-DAA0-BC67-8145-07BCF5B2C734}"/>
              </a:ext>
            </a:extLst>
          </p:cNvPr>
          <p:cNvSpPr>
            <a:spLocks noGrp="1"/>
          </p:cNvSpPr>
          <p:nvPr>
            <p:ph type="title"/>
          </p:nvPr>
        </p:nvSpPr>
        <p:spPr/>
        <p:txBody>
          <a:bodyPr/>
          <a:lstStyle/>
          <a:p>
            <a:r>
              <a:rPr lang="de-DE" dirty="0"/>
              <a:t>Überarbeitung Artefakte </a:t>
            </a:r>
            <a:br>
              <a:rPr lang="de-DE" dirty="0"/>
            </a:br>
            <a:r>
              <a:rPr lang="de-DE" dirty="0"/>
              <a:t>Audit 1</a:t>
            </a:r>
          </a:p>
        </p:txBody>
      </p:sp>
      <p:sp>
        <p:nvSpPr>
          <p:cNvPr id="3" name="Textplatzhalter 2">
            <a:extLst>
              <a:ext uri="{FF2B5EF4-FFF2-40B4-BE49-F238E27FC236}">
                <a16:creationId xmlns:a16="http://schemas.microsoft.com/office/drawing/2014/main" id="{97F1EBD6-D65B-6641-18AD-A00D976B3563}"/>
              </a:ext>
            </a:extLst>
          </p:cNvPr>
          <p:cNvSpPr>
            <a:spLocks noGrp="1"/>
          </p:cNvSpPr>
          <p:nvPr>
            <p:ph type="body" idx="1"/>
          </p:nvPr>
        </p:nvSpPr>
        <p:spPr/>
        <p:txBody>
          <a:bodyPr/>
          <a:lstStyle/>
          <a:p>
            <a:endParaRPr lang="de-DE"/>
          </a:p>
        </p:txBody>
      </p:sp>
      <p:sp>
        <p:nvSpPr>
          <p:cNvPr id="6" name="Datumsplatzhalter 5">
            <a:extLst>
              <a:ext uri="{FF2B5EF4-FFF2-40B4-BE49-F238E27FC236}">
                <a16:creationId xmlns:a16="http://schemas.microsoft.com/office/drawing/2014/main" id="{D15D71AD-B518-3F77-D8E4-9652B5B66A0F}"/>
              </a:ext>
            </a:extLst>
          </p:cNvPr>
          <p:cNvSpPr>
            <a:spLocks noGrp="1"/>
          </p:cNvSpPr>
          <p:nvPr>
            <p:ph type="dt" sz="half" idx="10"/>
          </p:nvPr>
        </p:nvSpPr>
        <p:spPr/>
        <p:txBody>
          <a:bodyPr/>
          <a:lstStyle/>
          <a:p>
            <a:r>
              <a:rPr lang="de-DE"/>
              <a:t>26.02.2024</a:t>
            </a:r>
            <a:endParaRPr lang="de-DE" dirty="0"/>
          </a:p>
        </p:txBody>
      </p:sp>
      <p:sp>
        <p:nvSpPr>
          <p:cNvPr id="7" name="Foliennummernplatzhalter 6">
            <a:extLst>
              <a:ext uri="{FF2B5EF4-FFF2-40B4-BE49-F238E27FC236}">
                <a16:creationId xmlns:a16="http://schemas.microsoft.com/office/drawing/2014/main" id="{715D0AE9-3DBB-C767-5600-6450C1A33DA4}"/>
              </a:ext>
            </a:extLst>
          </p:cNvPr>
          <p:cNvSpPr>
            <a:spLocks noGrp="1"/>
          </p:cNvSpPr>
          <p:nvPr>
            <p:ph type="sldNum" sz="quarter" idx="12"/>
          </p:nvPr>
        </p:nvSpPr>
        <p:spPr/>
        <p:txBody>
          <a:bodyPr/>
          <a:lstStyle/>
          <a:p>
            <a:fld id="{F03C7DF9-47B2-409D-AFD9-AA46723903C5}" type="slidenum">
              <a:rPr lang="de-DE" smtClean="0"/>
              <a:t>2</a:t>
            </a:fld>
            <a:endParaRPr lang="de-DE"/>
          </a:p>
        </p:txBody>
      </p:sp>
    </p:spTree>
    <p:extLst>
      <p:ext uri="{BB962C8B-B14F-4D97-AF65-F5344CB8AC3E}">
        <p14:creationId xmlns:p14="http://schemas.microsoft.com/office/powerpoint/2010/main" val="13432729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90C6F654-A3A8-8819-8330-3982D1A37E54}"/>
              </a:ext>
            </a:extLst>
          </p:cNvPr>
          <p:cNvSpPr>
            <a:spLocks noGrp="1"/>
          </p:cNvSpPr>
          <p:nvPr>
            <p:ph type="title"/>
          </p:nvPr>
        </p:nvSpPr>
        <p:spPr/>
        <p:txBody>
          <a:bodyPr/>
          <a:lstStyle/>
          <a:p>
            <a:r>
              <a:rPr lang="de-DE" dirty="0">
                <a:solidFill>
                  <a:srgbClr val="E8E8E8"/>
                </a:solidFill>
              </a:rPr>
              <a:t>#</a:t>
            </a:r>
            <a:r>
              <a:rPr lang="de-DE" dirty="0"/>
              <a:t>Quellen </a:t>
            </a:r>
          </a:p>
        </p:txBody>
      </p:sp>
      <p:sp>
        <p:nvSpPr>
          <p:cNvPr id="8" name="Inhaltsplatzhalter 7">
            <a:extLst>
              <a:ext uri="{FF2B5EF4-FFF2-40B4-BE49-F238E27FC236}">
                <a16:creationId xmlns:a16="http://schemas.microsoft.com/office/drawing/2014/main" id="{281C5764-9BCD-10CF-F9FE-583C9B41D858}"/>
              </a:ext>
            </a:extLst>
          </p:cNvPr>
          <p:cNvSpPr>
            <a:spLocks noGrp="1"/>
          </p:cNvSpPr>
          <p:nvPr>
            <p:ph idx="1"/>
          </p:nvPr>
        </p:nvSpPr>
        <p:spPr/>
        <p:txBody>
          <a:bodyPr/>
          <a:lstStyle/>
          <a:p>
            <a:pPr marL="514350" indent="-514350">
              <a:buFont typeface="+mj-lt"/>
              <a:buAutoNum type="arabicPeriod"/>
            </a:pPr>
            <a:r>
              <a:rPr lang="de-DE" dirty="0">
                <a:solidFill>
                  <a:srgbClr val="E8E8E8"/>
                </a:solidFill>
              </a:rPr>
              <a:t>Schablonen Anforderungen: </a:t>
            </a:r>
            <a:r>
              <a:rPr lang="de-DE" dirty="0">
                <a:solidFill>
                  <a:srgbClr val="0563C1"/>
                </a:solidFill>
                <a:hlinkClick r:id="rId2">
                  <a:extLst>
                    <a:ext uri="{A12FA001-AC4F-418D-AE19-62706E023703}">
                      <ahyp:hlinkClr xmlns:ahyp="http://schemas.microsoft.com/office/drawing/2018/hyperlinkcolor" val="tx"/>
                    </a:ext>
                  </a:extLst>
                </a:hlinkClick>
              </a:rPr>
              <a:t>https://www.sophist.de/fileadmin/user_upload/Bilder_zu_Seiten/Publikationen/Wissen_for_free/MASTeR_Broschuere_3-Auflage_interaktiv.pdf</a:t>
            </a:r>
            <a:endParaRPr lang="de-DE" dirty="0">
              <a:solidFill>
                <a:srgbClr val="0563C1"/>
              </a:solidFill>
            </a:endParaRPr>
          </a:p>
          <a:p>
            <a:endParaRPr lang="de-DE" dirty="0"/>
          </a:p>
          <a:p>
            <a:endParaRPr lang="de-DE" dirty="0"/>
          </a:p>
        </p:txBody>
      </p:sp>
      <p:sp>
        <p:nvSpPr>
          <p:cNvPr id="5" name="Datumsplatzhalter 4">
            <a:extLst>
              <a:ext uri="{FF2B5EF4-FFF2-40B4-BE49-F238E27FC236}">
                <a16:creationId xmlns:a16="http://schemas.microsoft.com/office/drawing/2014/main" id="{EF790DBA-ED06-3E60-C97B-254B970E9397}"/>
              </a:ext>
            </a:extLst>
          </p:cNvPr>
          <p:cNvSpPr>
            <a:spLocks noGrp="1"/>
          </p:cNvSpPr>
          <p:nvPr>
            <p:ph type="dt" sz="half" idx="10"/>
          </p:nvPr>
        </p:nvSpPr>
        <p:spPr/>
        <p:txBody>
          <a:bodyPr/>
          <a:lstStyle/>
          <a:p>
            <a:r>
              <a:rPr lang="de-DE"/>
              <a:t>26.02.2024</a:t>
            </a:r>
          </a:p>
        </p:txBody>
      </p:sp>
      <p:sp>
        <p:nvSpPr>
          <p:cNvPr id="6" name="Foliennummernplatzhalter 5">
            <a:extLst>
              <a:ext uri="{FF2B5EF4-FFF2-40B4-BE49-F238E27FC236}">
                <a16:creationId xmlns:a16="http://schemas.microsoft.com/office/drawing/2014/main" id="{6DEAD08B-2D35-0E16-B06D-70B9242BA31E}"/>
              </a:ext>
            </a:extLst>
          </p:cNvPr>
          <p:cNvSpPr>
            <a:spLocks noGrp="1"/>
          </p:cNvSpPr>
          <p:nvPr>
            <p:ph type="sldNum" sz="quarter" idx="12"/>
          </p:nvPr>
        </p:nvSpPr>
        <p:spPr/>
        <p:txBody>
          <a:bodyPr/>
          <a:lstStyle/>
          <a:p>
            <a:fld id="{F03C7DF9-47B2-409D-AFD9-AA46723903C5}" type="slidenum">
              <a:rPr lang="de-DE" smtClean="0"/>
              <a:t>20</a:t>
            </a:fld>
            <a:endParaRPr lang="de-DE"/>
          </a:p>
        </p:txBody>
      </p:sp>
    </p:spTree>
    <p:extLst>
      <p:ext uri="{BB962C8B-B14F-4D97-AF65-F5344CB8AC3E}">
        <p14:creationId xmlns:p14="http://schemas.microsoft.com/office/powerpoint/2010/main" val="20257511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5DF84F-6A3E-A527-EF81-ECC3CC246B16}"/>
              </a:ext>
            </a:extLst>
          </p:cNvPr>
          <p:cNvSpPr>
            <a:spLocks noGrp="1"/>
          </p:cNvSpPr>
          <p:nvPr>
            <p:ph type="title"/>
          </p:nvPr>
        </p:nvSpPr>
        <p:spPr/>
        <p:txBody>
          <a:bodyPr/>
          <a:lstStyle/>
          <a:p>
            <a:r>
              <a:rPr lang="de-DE" dirty="0">
                <a:solidFill>
                  <a:srgbClr val="E8E8E8"/>
                </a:solidFill>
              </a:rPr>
              <a:t>#</a:t>
            </a:r>
            <a:r>
              <a:rPr lang="de-DE" dirty="0"/>
              <a:t>Abbildungsverzeichnis</a:t>
            </a:r>
          </a:p>
        </p:txBody>
      </p:sp>
      <p:sp>
        <p:nvSpPr>
          <p:cNvPr id="6" name="Inhaltsplatzhalter 5">
            <a:extLst>
              <a:ext uri="{FF2B5EF4-FFF2-40B4-BE49-F238E27FC236}">
                <a16:creationId xmlns:a16="http://schemas.microsoft.com/office/drawing/2014/main" id="{3AF71813-5CB5-866B-5D91-4CF955E808B2}"/>
              </a:ext>
            </a:extLst>
          </p:cNvPr>
          <p:cNvSpPr>
            <a:spLocks noGrp="1"/>
          </p:cNvSpPr>
          <p:nvPr>
            <p:ph idx="1"/>
          </p:nvPr>
        </p:nvSpPr>
        <p:spPr/>
        <p:txBody>
          <a:bodyPr/>
          <a:lstStyle/>
          <a:p>
            <a:r>
              <a:rPr lang="de-DE" dirty="0">
                <a:solidFill>
                  <a:srgbClr val="E8E8E8"/>
                </a:solidFill>
                <a:hlinkClick r:id="rId3">
                  <a:extLst>
                    <a:ext uri="{A12FA001-AC4F-418D-AE19-62706E023703}">
                      <ahyp:hlinkClr xmlns:ahyp="http://schemas.microsoft.com/office/drawing/2018/hyperlinkcolor" val="tx"/>
                    </a:ext>
                  </a:extLst>
                </a:hlinkClick>
              </a:rPr>
              <a:t>https://firebase.google.com/?authuser=0</a:t>
            </a:r>
            <a:endParaRPr lang="de-DE" dirty="0">
              <a:solidFill>
                <a:srgbClr val="E8E8E8"/>
              </a:solidFill>
            </a:endParaRPr>
          </a:p>
          <a:p>
            <a:r>
              <a:rPr lang="de-DE" dirty="0">
                <a:solidFill>
                  <a:srgbClr val="E8E8E8"/>
                </a:solidFill>
                <a:hlinkClick r:id="rId4">
                  <a:extLst>
                    <a:ext uri="{A12FA001-AC4F-418D-AE19-62706E023703}">
                      <ahyp:hlinkClr xmlns:ahyp="http://schemas.microsoft.com/office/drawing/2018/hyperlinkcolor" val="tx"/>
                    </a:ext>
                  </a:extLst>
                </a:hlinkClick>
              </a:rPr>
              <a:t>https://www.waveshare.com/wiki/Barcode_Scanner_Module</a:t>
            </a:r>
            <a:endParaRPr lang="de-DE" dirty="0">
              <a:solidFill>
                <a:srgbClr val="E8E8E8"/>
              </a:solidFill>
            </a:endParaRPr>
          </a:p>
          <a:p>
            <a:r>
              <a:rPr lang="de-DE" dirty="0">
                <a:solidFill>
                  <a:srgbClr val="E8E8E8"/>
                </a:solidFill>
              </a:rPr>
              <a:t>https://world.openfoodfacts.org/</a:t>
            </a:r>
          </a:p>
          <a:p>
            <a:r>
              <a:rPr lang="de-DE" dirty="0">
                <a:solidFill>
                  <a:srgbClr val="E8E8E8"/>
                </a:solidFill>
              </a:rPr>
              <a:t>https://render.com</a:t>
            </a:r>
          </a:p>
          <a:p>
            <a:r>
              <a:rPr lang="de-DE" dirty="0">
                <a:solidFill>
                  <a:srgbClr val="E8E8E8"/>
                </a:solidFill>
              </a:rPr>
              <a:t>https://github.com/logos</a:t>
            </a:r>
          </a:p>
          <a:p>
            <a:endParaRPr lang="de-DE" dirty="0">
              <a:solidFill>
                <a:srgbClr val="E8E8E8"/>
              </a:solidFill>
            </a:endParaRPr>
          </a:p>
          <a:p>
            <a:endParaRPr lang="de-DE" dirty="0">
              <a:solidFill>
                <a:srgbClr val="E8E8E8"/>
              </a:solidFill>
            </a:endParaRPr>
          </a:p>
          <a:p>
            <a:endParaRPr lang="de-DE" dirty="0">
              <a:solidFill>
                <a:srgbClr val="E8E8E8"/>
              </a:solidFill>
            </a:endParaRPr>
          </a:p>
        </p:txBody>
      </p:sp>
      <p:sp>
        <p:nvSpPr>
          <p:cNvPr id="3" name="Datumsplatzhalter 2">
            <a:extLst>
              <a:ext uri="{FF2B5EF4-FFF2-40B4-BE49-F238E27FC236}">
                <a16:creationId xmlns:a16="http://schemas.microsoft.com/office/drawing/2014/main" id="{C545FBFC-1EAD-BE7A-BC88-671BD904ED4F}"/>
              </a:ext>
            </a:extLst>
          </p:cNvPr>
          <p:cNvSpPr>
            <a:spLocks noGrp="1"/>
          </p:cNvSpPr>
          <p:nvPr>
            <p:ph type="dt" sz="half" idx="10"/>
          </p:nvPr>
        </p:nvSpPr>
        <p:spPr/>
        <p:txBody>
          <a:bodyPr/>
          <a:lstStyle/>
          <a:p>
            <a:r>
              <a:rPr lang="de-DE"/>
              <a:t>26.02.2024</a:t>
            </a:r>
          </a:p>
        </p:txBody>
      </p:sp>
      <p:sp>
        <p:nvSpPr>
          <p:cNvPr id="4" name="Foliennummernplatzhalter 3">
            <a:extLst>
              <a:ext uri="{FF2B5EF4-FFF2-40B4-BE49-F238E27FC236}">
                <a16:creationId xmlns:a16="http://schemas.microsoft.com/office/drawing/2014/main" id="{DDDCFA44-5F16-3C19-9A6D-797AAA992F44}"/>
              </a:ext>
            </a:extLst>
          </p:cNvPr>
          <p:cNvSpPr>
            <a:spLocks noGrp="1"/>
          </p:cNvSpPr>
          <p:nvPr>
            <p:ph type="sldNum" sz="quarter" idx="12"/>
          </p:nvPr>
        </p:nvSpPr>
        <p:spPr/>
        <p:txBody>
          <a:bodyPr/>
          <a:lstStyle/>
          <a:p>
            <a:fld id="{F03C7DF9-47B2-409D-AFD9-AA46723903C5}" type="slidenum">
              <a:rPr lang="de-DE" smtClean="0"/>
              <a:t>21</a:t>
            </a:fld>
            <a:endParaRPr lang="de-DE"/>
          </a:p>
        </p:txBody>
      </p:sp>
    </p:spTree>
    <p:extLst>
      <p:ext uri="{BB962C8B-B14F-4D97-AF65-F5344CB8AC3E}">
        <p14:creationId xmlns:p14="http://schemas.microsoft.com/office/powerpoint/2010/main" val="2130652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353704-F024-D919-7C36-E04331408063}"/>
              </a:ext>
            </a:extLst>
          </p:cNvPr>
          <p:cNvSpPr>
            <a:spLocks noGrp="1"/>
          </p:cNvSpPr>
          <p:nvPr>
            <p:ph type="title"/>
          </p:nvPr>
        </p:nvSpPr>
        <p:spPr/>
        <p:txBody>
          <a:bodyPr/>
          <a:lstStyle/>
          <a:p>
            <a:r>
              <a:rPr lang="de-DE" dirty="0">
                <a:solidFill>
                  <a:srgbClr val="E8E8E8"/>
                </a:solidFill>
              </a:rPr>
              <a:t>#</a:t>
            </a:r>
            <a:r>
              <a:rPr lang="de-DE" dirty="0"/>
              <a:t>Task Szenario </a:t>
            </a:r>
          </a:p>
        </p:txBody>
      </p:sp>
      <p:sp>
        <p:nvSpPr>
          <p:cNvPr id="5" name="Inhaltsplatzhalter 4">
            <a:extLst>
              <a:ext uri="{FF2B5EF4-FFF2-40B4-BE49-F238E27FC236}">
                <a16:creationId xmlns:a16="http://schemas.microsoft.com/office/drawing/2014/main" id="{2197ED40-D400-A9DF-2FE4-0CE1FF12C595}"/>
              </a:ext>
            </a:extLst>
          </p:cNvPr>
          <p:cNvSpPr>
            <a:spLocks noGrp="1"/>
          </p:cNvSpPr>
          <p:nvPr>
            <p:ph idx="1"/>
          </p:nvPr>
        </p:nvSpPr>
        <p:spPr/>
        <p:txBody>
          <a:bodyPr>
            <a:normAutofit fontScale="85000" lnSpcReduction="10000"/>
          </a:bodyPr>
          <a:lstStyle/>
          <a:p>
            <a:pPr marL="0" indent="0">
              <a:lnSpc>
                <a:spcPct val="150000"/>
              </a:lnSpc>
              <a:buNone/>
            </a:pPr>
            <a:r>
              <a:rPr lang="de-DE" dirty="0">
                <a:solidFill>
                  <a:srgbClr val="E8E8E8"/>
                </a:solidFill>
              </a:rPr>
              <a:t>Luis hat Feierabend und möchte einen Kaiserschmarrn für das Abendessen backen. Er weiß, dass er keine Milch mehr zu Hause hat und geht deshalb noch in den Supermarkt. Dort angekommen kauft er einen Liter Milch und fragt sich ob er alle weiteren Zutaten zu Hause hat. Da er meint alle anderen Zutaten bereits auf Vorrat zu haben, geht er an die Kasse, um die Milch zu bezahlen. Zu Hause angekommen stellt er fest, dass er zusätzlich zu der Milch auch noch Mehl hätte kaufen müssen. Somit muss Luis nochmal in den Supermarkt gehen, um das fehlende Mehl zu kaufen. Erst dann kann er den Kaiserschmarrn zubereiten. </a:t>
            </a:r>
          </a:p>
        </p:txBody>
      </p:sp>
      <p:sp>
        <p:nvSpPr>
          <p:cNvPr id="3" name="Datumsplatzhalter 2">
            <a:extLst>
              <a:ext uri="{FF2B5EF4-FFF2-40B4-BE49-F238E27FC236}">
                <a16:creationId xmlns:a16="http://schemas.microsoft.com/office/drawing/2014/main" id="{6E0B2CC8-5136-B73A-0E94-76A33B868BB9}"/>
              </a:ext>
            </a:extLst>
          </p:cNvPr>
          <p:cNvSpPr>
            <a:spLocks noGrp="1"/>
          </p:cNvSpPr>
          <p:nvPr>
            <p:ph type="dt" sz="half" idx="10"/>
          </p:nvPr>
        </p:nvSpPr>
        <p:spPr/>
        <p:txBody>
          <a:bodyPr/>
          <a:lstStyle/>
          <a:p>
            <a:r>
              <a:rPr lang="de-DE"/>
              <a:t>26.02.2024</a:t>
            </a:r>
            <a:endParaRPr lang="de-DE" dirty="0"/>
          </a:p>
        </p:txBody>
      </p:sp>
      <p:sp>
        <p:nvSpPr>
          <p:cNvPr id="4" name="Foliennummernplatzhalter 3">
            <a:extLst>
              <a:ext uri="{FF2B5EF4-FFF2-40B4-BE49-F238E27FC236}">
                <a16:creationId xmlns:a16="http://schemas.microsoft.com/office/drawing/2014/main" id="{DEAE8D32-2562-D861-71F6-4EDFFABF580E}"/>
              </a:ext>
            </a:extLst>
          </p:cNvPr>
          <p:cNvSpPr>
            <a:spLocks noGrp="1"/>
          </p:cNvSpPr>
          <p:nvPr>
            <p:ph type="sldNum" sz="quarter" idx="12"/>
          </p:nvPr>
        </p:nvSpPr>
        <p:spPr/>
        <p:txBody>
          <a:bodyPr/>
          <a:lstStyle/>
          <a:p>
            <a:fld id="{F03C7DF9-47B2-409D-AFD9-AA46723903C5}" type="slidenum">
              <a:rPr lang="de-DE" smtClean="0"/>
              <a:t>3</a:t>
            </a:fld>
            <a:endParaRPr lang="de-DE"/>
          </a:p>
        </p:txBody>
      </p:sp>
    </p:spTree>
    <p:extLst>
      <p:ext uri="{BB962C8B-B14F-4D97-AF65-F5344CB8AC3E}">
        <p14:creationId xmlns:p14="http://schemas.microsoft.com/office/powerpoint/2010/main" val="1319554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353704-F024-D919-7C36-E04331408063}"/>
              </a:ext>
            </a:extLst>
          </p:cNvPr>
          <p:cNvSpPr>
            <a:spLocks noGrp="1"/>
          </p:cNvSpPr>
          <p:nvPr>
            <p:ph type="title"/>
          </p:nvPr>
        </p:nvSpPr>
        <p:spPr/>
        <p:txBody>
          <a:bodyPr/>
          <a:lstStyle/>
          <a:p>
            <a:r>
              <a:rPr lang="de-DE" dirty="0">
                <a:solidFill>
                  <a:srgbClr val="E8E8E8"/>
                </a:solidFill>
              </a:rPr>
              <a:t>#</a:t>
            </a:r>
            <a:r>
              <a:rPr lang="de-DE" dirty="0"/>
              <a:t>Use Szenario </a:t>
            </a:r>
          </a:p>
        </p:txBody>
      </p:sp>
      <p:sp>
        <p:nvSpPr>
          <p:cNvPr id="5" name="Inhaltsplatzhalter 4">
            <a:extLst>
              <a:ext uri="{FF2B5EF4-FFF2-40B4-BE49-F238E27FC236}">
                <a16:creationId xmlns:a16="http://schemas.microsoft.com/office/drawing/2014/main" id="{2197ED40-D400-A9DF-2FE4-0CE1FF12C595}"/>
              </a:ext>
            </a:extLst>
          </p:cNvPr>
          <p:cNvSpPr>
            <a:spLocks noGrp="1"/>
          </p:cNvSpPr>
          <p:nvPr>
            <p:ph idx="1"/>
          </p:nvPr>
        </p:nvSpPr>
        <p:spPr>
          <a:xfrm>
            <a:off x="838200" y="1587500"/>
            <a:ext cx="10515600" cy="4351338"/>
          </a:xfrm>
        </p:spPr>
        <p:txBody>
          <a:bodyPr>
            <a:normAutofit lnSpcReduction="10000"/>
          </a:bodyPr>
          <a:lstStyle/>
          <a:p>
            <a:pPr marL="0" indent="0">
              <a:lnSpc>
                <a:spcPct val="150000"/>
              </a:lnSpc>
              <a:buNone/>
            </a:pPr>
            <a:r>
              <a:rPr lang="de-DE" sz="2400" dirty="0">
                <a:solidFill>
                  <a:srgbClr val="E8E8E8"/>
                </a:solidFill>
              </a:rPr>
              <a:t>Luis hat Feierabend und möchte einen Kaiserschmarrn für das Abendessen backen. Er weiß, dass er keine Milch mehr zu Hause hat und geht deshalb noch in den Supermarkt. Dort angekommen kauft er einen Liter Milch und fragt sich ob er alle weiteren Zutaten zu Hause hat. Um sicher zu gehen, dass auch alle weiteren Zutaten sich auf Vorrat befinden, prüft er dies über sein Online-Inventar. Er stellt fest, dass er zusätzlich zur Milch auch noch Mehl benötigt. Er sucht dieses im Supermarkt und geht anschließend zur Kasse. Luis geht nach Hause und  kann den Kaiserschmarrn zubereiten. </a:t>
            </a:r>
          </a:p>
        </p:txBody>
      </p:sp>
      <p:sp>
        <p:nvSpPr>
          <p:cNvPr id="3" name="Datumsplatzhalter 2">
            <a:extLst>
              <a:ext uri="{FF2B5EF4-FFF2-40B4-BE49-F238E27FC236}">
                <a16:creationId xmlns:a16="http://schemas.microsoft.com/office/drawing/2014/main" id="{6E0B2CC8-5136-B73A-0E94-76A33B868BB9}"/>
              </a:ext>
            </a:extLst>
          </p:cNvPr>
          <p:cNvSpPr>
            <a:spLocks noGrp="1"/>
          </p:cNvSpPr>
          <p:nvPr>
            <p:ph type="dt" sz="half" idx="10"/>
          </p:nvPr>
        </p:nvSpPr>
        <p:spPr/>
        <p:txBody>
          <a:bodyPr/>
          <a:lstStyle/>
          <a:p>
            <a:r>
              <a:rPr lang="de-DE"/>
              <a:t>26.02.2024</a:t>
            </a:r>
            <a:endParaRPr lang="de-DE" dirty="0"/>
          </a:p>
        </p:txBody>
      </p:sp>
      <p:sp>
        <p:nvSpPr>
          <p:cNvPr id="4" name="Foliennummernplatzhalter 3">
            <a:extLst>
              <a:ext uri="{FF2B5EF4-FFF2-40B4-BE49-F238E27FC236}">
                <a16:creationId xmlns:a16="http://schemas.microsoft.com/office/drawing/2014/main" id="{DEAE8D32-2562-D861-71F6-4EDFFABF580E}"/>
              </a:ext>
            </a:extLst>
          </p:cNvPr>
          <p:cNvSpPr>
            <a:spLocks noGrp="1"/>
          </p:cNvSpPr>
          <p:nvPr>
            <p:ph type="sldNum" sz="quarter" idx="12"/>
          </p:nvPr>
        </p:nvSpPr>
        <p:spPr/>
        <p:txBody>
          <a:bodyPr/>
          <a:lstStyle/>
          <a:p>
            <a:fld id="{F03C7DF9-47B2-409D-AFD9-AA46723903C5}" type="slidenum">
              <a:rPr lang="de-DE" smtClean="0"/>
              <a:t>4</a:t>
            </a:fld>
            <a:endParaRPr lang="de-DE"/>
          </a:p>
        </p:txBody>
      </p:sp>
    </p:spTree>
    <p:extLst>
      <p:ext uri="{BB962C8B-B14F-4D97-AF65-F5344CB8AC3E}">
        <p14:creationId xmlns:p14="http://schemas.microsoft.com/office/powerpoint/2010/main" val="3010003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353704-F024-D919-7C36-E04331408063}"/>
              </a:ext>
            </a:extLst>
          </p:cNvPr>
          <p:cNvSpPr>
            <a:spLocks noGrp="1"/>
          </p:cNvSpPr>
          <p:nvPr>
            <p:ph type="title"/>
          </p:nvPr>
        </p:nvSpPr>
        <p:spPr/>
        <p:txBody>
          <a:bodyPr/>
          <a:lstStyle/>
          <a:p>
            <a:r>
              <a:rPr lang="de-DE" dirty="0">
                <a:solidFill>
                  <a:srgbClr val="E8E8E8"/>
                </a:solidFill>
              </a:rPr>
              <a:t>#</a:t>
            </a:r>
            <a:r>
              <a:rPr lang="de-DE" dirty="0"/>
              <a:t>Erfordernisse </a:t>
            </a:r>
          </a:p>
        </p:txBody>
      </p:sp>
      <p:sp>
        <p:nvSpPr>
          <p:cNvPr id="5" name="Inhaltsplatzhalter 4">
            <a:extLst>
              <a:ext uri="{FF2B5EF4-FFF2-40B4-BE49-F238E27FC236}">
                <a16:creationId xmlns:a16="http://schemas.microsoft.com/office/drawing/2014/main" id="{05373F87-0092-AAB8-EE02-DBE4F96C9D12}"/>
              </a:ext>
            </a:extLst>
          </p:cNvPr>
          <p:cNvSpPr>
            <a:spLocks noGrp="1"/>
          </p:cNvSpPr>
          <p:nvPr>
            <p:ph idx="1"/>
          </p:nvPr>
        </p:nvSpPr>
        <p:spPr/>
        <p:txBody>
          <a:bodyPr>
            <a:normAutofit fontScale="92500" lnSpcReduction="10000"/>
          </a:bodyPr>
          <a:lstStyle/>
          <a:p>
            <a:r>
              <a:rPr lang="de-DE" dirty="0">
                <a:solidFill>
                  <a:srgbClr val="E8E8E8"/>
                </a:solidFill>
              </a:rPr>
              <a:t>Der Benutzer muss seine Lebensmittel nach dem Einkauf verwalten können.</a:t>
            </a:r>
          </a:p>
          <a:p>
            <a:r>
              <a:rPr lang="de-DE" dirty="0">
                <a:solidFill>
                  <a:srgbClr val="E8E8E8"/>
                </a:solidFill>
              </a:rPr>
              <a:t>Der Benutzer muss seine Lebensmittel nach dem Verbrauch verwalten können. </a:t>
            </a:r>
          </a:p>
          <a:p>
            <a:r>
              <a:rPr lang="de-DE" dirty="0">
                <a:solidFill>
                  <a:srgbClr val="E8E8E8"/>
                </a:solidFill>
              </a:rPr>
              <a:t>Der Benutzer muss eine Übersicht über seinen Vorrat haben. </a:t>
            </a:r>
          </a:p>
          <a:p>
            <a:r>
              <a:rPr lang="de-DE" dirty="0" err="1">
                <a:solidFill>
                  <a:srgbClr val="E8E8E8"/>
                </a:solidFill>
              </a:rPr>
              <a:t>Ein:e</a:t>
            </a:r>
            <a:r>
              <a:rPr lang="de-DE" dirty="0">
                <a:solidFill>
                  <a:srgbClr val="E8E8E8"/>
                </a:solidFill>
              </a:rPr>
              <a:t> </a:t>
            </a:r>
            <a:r>
              <a:rPr lang="de-DE" dirty="0" err="1">
                <a:solidFill>
                  <a:srgbClr val="E8E8E8"/>
                </a:solidFill>
              </a:rPr>
              <a:t>Bewohner:in</a:t>
            </a:r>
            <a:r>
              <a:rPr lang="de-DE" dirty="0">
                <a:solidFill>
                  <a:srgbClr val="E8E8E8"/>
                </a:solidFill>
              </a:rPr>
              <a:t> einer Wohngemeinschaft möchte wissen, welche Lebensmittel ihm/ihr gehören.</a:t>
            </a:r>
          </a:p>
          <a:p>
            <a:r>
              <a:rPr lang="de-DE" dirty="0">
                <a:solidFill>
                  <a:srgbClr val="E8E8E8"/>
                </a:solidFill>
              </a:rPr>
              <a:t>Der Benutzer möchte auch außerhalb der Wohnung wissen, welche Lebensmittel sich im Vorrat befinden.</a:t>
            </a:r>
          </a:p>
          <a:p>
            <a:r>
              <a:rPr lang="de-DE" dirty="0">
                <a:solidFill>
                  <a:srgbClr val="E8E8E8"/>
                </a:solidFill>
              </a:rPr>
              <a:t>Der Benutzer möchte die Verwaltung seiner Lebensmittel auf mehreren Geräten einsehen können. </a:t>
            </a:r>
          </a:p>
        </p:txBody>
      </p:sp>
      <p:sp>
        <p:nvSpPr>
          <p:cNvPr id="3" name="Datumsplatzhalter 2">
            <a:extLst>
              <a:ext uri="{FF2B5EF4-FFF2-40B4-BE49-F238E27FC236}">
                <a16:creationId xmlns:a16="http://schemas.microsoft.com/office/drawing/2014/main" id="{6E0B2CC8-5136-B73A-0E94-76A33B868BB9}"/>
              </a:ext>
            </a:extLst>
          </p:cNvPr>
          <p:cNvSpPr>
            <a:spLocks noGrp="1"/>
          </p:cNvSpPr>
          <p:nvPr>
            <p:ph type="dt" sz="half" idx="10"/>
          </p:nvPr>
        </p:nvSpPr>
        <p:spPr/>
        <p:txBody>
          <a:bodyPr/>
          <a:lstStyle/>
          <a:p>
            <a:r>
              <a:rPr lang="de-DE"/>
              <a:t>26.02.2024</a:t>
            </a:r>
            <a:endParaRPr lang="de-DE" dirty="0"/>
          </a:p>
        </p:txBody>
      </p:sp>
      <p:sp>
        <p:nvSpPr>
          <p:cNvPr id="4" name="Foliennummernplatzhalter 3">
            <a:extLst>
              <a:ext uri="{FF2B5EF4-FFF2-40B4-BE49-F238E27FC236}">
                <a16:creationId xmlns:a16="http://schemas.microsoft.com/office/drawing/2014/main" id="{DEAE8D32-2562-D861-71F6-4EDFFABF580E}"/>
              </a:ext>
            </a:extLst>
          </p:cNvPr>
          <p:cNvSpPr>
            <a:spLocks noGrp="1"/>
          </p:cNvSpPr>
          <p:nvPr>
            <p:ph type="sldNum" sz="quarter" idx="12"/>
          </p:nvPr>
        </p:nvSpPr>
        <p:spPr/>
        <p:txBody>
          <a:bodyPr/>
          <a:lstStyle/>
          <a:p>
            <a:fld id="{F03C7DF9-47B2-409D-AFD9-AA46723903C5}" type="slidenum">
              <a:rPr lang="de-DE" smtClean="0"/>
              <a:t>5</a:t>
            </a:fld>
            <a:endParaRPr lang="de-DE"/>
          </a:p>
        </p:txBody>
      </p:sp>
    </p:spTree>
    <p:extLst>
      <p:ext uri="{BB962C8B-B14F-4D97-AF65-F5344CB8AC3E}">
        <p14:creationId xmlns:p14="http://schemas.microsoft.com/office/powerpoint/2010/main" val="3851202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353704-F024-D919-7C36-E04331408063}"/>
              </a:ext>
            </a:extLst>
          </p:cNvPr>
          <p:cNvSpPr>
            <a:spLocks noGrp="1"/>
          </p:cNvSpPr>
          <p:nvPr>
            <p:ph type="title"/>
          </p:nvPr>
        </p:nvSpPr>
        <p:spPr/>
        <p:txBody>
          <a:bodyPr/>
          <a:lstStyle/>
          <a:p>
            <a:r>
              <a:rPr lang="de-DE" dirty="0">
                <a:solidFill>
                  <a:srgbClr val="E8E8E8"/>
                </a:solidFill>
              </a:rPr>
              <a:t>#</a:t>
            </a:r>
            <a:r>
              <a:rPr lang="de-DE" dirty="0"/>
              <a:t>Funktionale</a:t>
            </a:r>
            <a:r>
              <a:rPr lang="de-DE" dirty="0">
                <a:solidFill>
                  <a:srgbClr val="E8E8E8"/>
                </a:solidFill>
              </a:rPr>
              <a:t> </a:t>
            </a:r>
            <a:r>
              <a:rPr lang="de-DE" dirty="0"/>
              <a:t>Anforderungen  </a:t>
            </a:r>
          </a:p>
        </p:txBody>
      </p:sp>
      <p:sp>
        <p:nvSpPr>
          <p:cNvPr id="5" name="Inhaltsplatzhalter 4">
            <a:extLst>
              <a:ext uri="{FF2B5EF4-FFF2-40B4-BE49-F238E27FC236}">
                <a16:creationId xmlns:a16="http://schemas.microsoft.com/office/drawing/2014/main" id="{ACD98978-B909-7ED1-CDEB-8B0674E1D2DC}"/>
              </a:ext>
            </a:extLst>
          </p:cNvPr>
          <p:cNvSpPr>
            <a:spLocks noGrp="1"/>
          </p:cNvSpPr>
          <p:nvPr>
            <p:ph idx="1"/>
          </p:nvPr>
        </p:nvSpPr>
        <p:spPr/>
        <p:txBody>
          <a:bodyPr>
            <a:normAutofit fontScale="92500" lnSpcReduction="10000"/>
          </a:bodyPr>
          <a:lstStyle/>
          <a:p>
            <a:r>
              <a:rPr lang="de-DE" sz="2400" dirty="0">
                <a:solidFill>
                  <a:srgbClr val="E8E8E8"/>
                </a:solidFill>
              </a:rPr>
              <a:t>Die Vorratsverwaltung muss die Lebensmittel speichern.</a:t>
            </a:r>
          </a:p>
          <a:p>
            <a:r>
              <a:rPr lang="de-DE" sz="2400" dirty="0">
                <a:solidFill>
                  <a:srgbClr val="E8E8E8"/>
                </a:solidFill>
              </a:rPr>
              <a:t>Wenn der Benutzer ein neues Lebensmittel eingibt, muss die Vorratsverwaltung fähig sein, dieses zu speichern.</a:t>
            </a:r>
          </a:p>
          <a:p>
            <a:r>
              <a:rPr lang="de-DE" sz="2400" dirty="0">
                <a:solidFill>
                  <a:srgbClr val="E8E8E8"/>
                </a:solidFill>
              </a:rPr>
              <a:t>Wenn der Benutzer ein Lebensmittel verbraucht, muss die Vorratsverwaltung  fähig sein, diese zu löschen.</a:t>
            </a:r>
          </a:p>
          <a:p>
            <a:r>
              <a:rPr lang="de-DE" sz="2400" dirty="0">
                <a:solidFill>
                  <a:srgbClr val="E8E8E8"/>
                </a:solidFill>
              </a:rPr>
              <a:t>Die Vorratsverwaltung muss dem Benutzer die Möglichkeit bieten, eine Übersicht über den Vorrat zu erhalten. </a:t>
            </a:r>
          </a:p>
          <a:p>
            <a:r>
              <a:rPr lang="de-DE" sz="2400" dirty="0">
                <a:solidFill>
                  <a:srgbClr val="E8E8E8"/>
                </a:solidFill>
              </a:rPr>
              <a:t>Die Vorratsverwaltung muss dem Benutzer die Möglichkeit bieten, die eigenen Lebensmittel anzeigen zu lassen.  </a:t>
            </a:r>
          </a:p>
          <a:p>
            <a:r>
              <a:rPr lang="de-DE" sz="2400" dirty="0">
                <a:solidFill>
                  <a:srgbClr val="E8E8E8"/>
                </a:solidFill>
              </a:rPr>
              <a:t>Die Vorratsverwaltung muss fähig sein, auch außerhalb des Wohnraums den Vorrat des Benutzers anzuzeigen. </a:t>
            </a:r>
          </a:p>
          <a:p>
            <a:r>
              <a:rPr lang="de-DE" sz="2400" dirty="0">
                <a:solidFill>
                  <a:srgbClr val="E8E8E8"/>
                </a:solidFill>
              </a:rPr>
              <a:t>Die Vorratsverwaltung sollte dem Benutzer die Möglichkeit bieten, eine Übersicht über den Vorrat zu erhalten, unabhängig auf welchem Gerät diese abgerufen wird.</a:t>
            </a:r>
          </a:p>
        </p:txBody>
      </p:sp>
      <p:sp>
        <p:nvSpPr>
          <p:cNvPr id="3" name="Datumsplatzhalter 2">
            <a:extLst>
              <a:ext uri="{FF2B5EF4-FFF2-40B4-BE49-F238E27FC236}">
                <a16:creationId xmlns:a16="http://schemas.microsoft.com/office/drawing/2014/main" id="{6E0B2CC8-5136-B73A-0E94-76A33B868BB9}"/>
              </a:ext>
            </a:extLst>
          </p:cNvPr>
          <p:cNvSpPr>
            <a:spLocks noGrp="1"/>
          </p:cNvSpPr>
          <p:nvPr>
            <p:ph type="dt" sz="half" idx="10"/>
          </p:nvPr>
        </p:nvSpPr>
        <p:spPr/>
        <p:txBody>
          <a:bodyPr/>
          <a:lstStyle/>
          <a:p>
            <a:r>
              <a:rPr lang="de-DE"/>
              <a:t>26.02.2024</a:t>
            </a:r>
          </a:p>
        </p:txBody>
      </p:sp>
      <p:sp>
        <p:nvSpPr>
          <p:cNvPr id="4" name="Foliennummernplatzhalter 3">
            <a:extLst>
              <a:ext uri="{FF2B5EF4-FFF2-40B4-BE49-F238E27FC236}">
                <a16:creationId xmlns:a16="http://schemas.microsoft.com/office/drawing/2014/main" id="{DEAE8D32-2562-D861-71F6-4EDFFABF580E}"/>
              </a:ext>
            </a:extLst>
          </p:cNvPr>
          <p:cNvSpPr>
            <a:spLocks noGrp="1"/>
          </p:cNvSpPr>
          <p:nvPr>
            <p:ph type="sldNum" sz="quarter" idx="12"/>
          </p:nvPr>
        </p:nvSpPr>
        <p:spPr/>
        <p:txBody>
          <a:bodyPr/>
          <a:lstStyle/>
          <a:p>
            <a:fld id="{F03C7DF9-47B2-409D-AFD9-AA46723903C5}" type="slidenum">
              <a:rPr lang="de-DE" smtClean="0"/>
              <a:t>6</a:t>
            </a:fld>
            <a:endParaRPr lang="de-DE" dirty="0"/>
          </a:p>
        </p:txBody>
      </p:sp>
    </p:spTree>
    <p:extLst>
      <p:ext uri="{BB962C8B-B14F-4D97-AF65-F5344CB8AC3E}">
        <p14:creationId xmlns:p14="http://schemas.microsoft.com/office/powerpoint/2010/main" val="217814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353704-F024-D919-7C36-E04331408063}"/>
              </a:ext>
            </a:extLst>
          </p:cNvPr>
          <p:cNvSpPr>
            <a:spLocks noGrp="1"/>
          </p:cNvSpPr>
          <p:nvPr>
            <p:ph type="title"/>
          </p:nvPr>
        </p:nvSpPr>
        <p:spPr/>
        <p:txBody>
          <a:bodyPr/>
          <a:lstStyle/>
          <a:p>
            <a:r>
              <a:rPr lang="de-DE" dirty="0">
                <a:solidFill>
                  <a:srgbClr val="E8E8E8"/>
                </a:solidFill>
              </a:rPr>
              <a:t>#</a:t>
            </a:r>
            <a:r>
              <a:rPr lang="de-DE" dirty="0"/>
              <a:t>Qualitative</a:t>
            </a:r>
            <a:r>
              <a:rPr lang="de-DE" dirty="0">
                <a:solidFill>
                  <a:srgbClr val="E8E8E8"/>
                </a:solidFill>
              </a:rPr>
              <a:t> </a:t>
            </a:r>
            <a:r>
              <a:rPr lang="de-DE" dirty="0"/>
              <a:t>Anforderungen  </a:t>
            </a:r>
          </a:p>
        </p:txBody>
      </p:sp>
      <p:sp>
        <p:nvSpPr>
          <p:cNvPr id="6" name="Inhaltsplatzhalter 5">
            <a:extLst>
              <a:ext uri="{FF2B5EF4-FFF2-40B4-BE49-F238E27FC236}">
                <a16:creationId xmlns:a16="http://schemas.microsoft.com/office/drawing/2014/main" id="{2D2D03C6-3118-7404-DBD7-42A37ECF0C11}"/>
              </a:ext>
            </a:extLst>
          </p:cNvPr>
          <p:cNvSpPr>
            <a:spLocks noGrp="1"/>
          </p:cNvSpPr>
          <p:nvPr>
            <p:ph idx="1"/>
          </p:nvPr>
        </p:nvSpPr>
        <p:spPr/>
        <p:txBody>
          <a:bodyPr>
            <a:normAutofit/>
          </a:bodyPr>
          <a:lstStyle/>
          <a:p>
            <a:r>
              <a:rPr lang="de-DE" sz="2400" dirty="0">
                <a:solidFill>
                  <a:srgbClr val="E8E8E8"/>
                </a:solidFill>
              </a:rPr>
              <a:t>Die Vorratsverwaltung muss so gestaltet sein, dass sie bei einer Raumtemperatur zwischen 10°C bis 50°C verwendet werden kann.</a:t>
            </a:r>
          </a:p>
          <a:p>
            <a:r>
              <a:rPr lang="de-DE" sz="2400" dirty="0">
                <a:solidFill>
                  <a:srgbClr val="E8E8E8"/>
                </a:solidFill>
              </a:rPr>
              <a:t>Die Datenbank der Vorratsverwaltung muss so gestaltet sein, dass diese unabhängig der Nutzeranzahl 24 Stunden am Tag betrieben werden kann.</a:t>
            </a:r>
          </a:p>
          <a:p>
            <a:r>
              <a:rPr lang="de-DE" sz="2400" dirty="0">
                <a:solidFill>
                  <a:srgbClr val="E8E8E8"/>
                </a:solidFill>
              </a:rPr>
              <a:t>Die Zeitdauer für die Übertragung der Lebensmittel an die Datenbank sollte kleiner gleich 10 Sekunden sein.</a:t>
            </a:r>
          </a:p>
          <a:p>
            <a:r>
              <a:rPr lang="de-DE" sz="2400" dirty="0">
                <a:solidFill>
                  <a:srgbClr val="E8E8E8"/>
                </a:solidFill>
              </a:rPr>
              <a:t>Die Zeitdauer für die Erfassung durch den Benutzer sollte kleiner gleich 10 Sekunden sein. </a:t>
            </a:r>
          </a:p>
          <a:p>
            <a:r>
              <a:rPr lang="de-DE" sz="2400" dirty="0">
                <a:solidFill>
                  <a:srgbClr val="E8E8E8"/>
                </a:solidFill>
              </a:rPr>
              <a:t>Die Einarbeitungszeit für einen Benutzer sollte kleiner gleich einem Tag sein.</a:t>
            </a:r>
          </a:p>
          <a:p>
            <a:r>
              <a:rPr lang="de-DE" sz="2400" dirty="0">
                <a:solidFill>
                  <a:srgbClr val="E8E8E8"/>
                </a:solidFill>
              </a:rPr>
              <a:t>Die Benutzeroberfläche der Vorratsverwaltung sollte möglichst barrierefrei sein.</a:t>
            </a:r>
          </a:p>
          <a:p>
            <a:endParaRPr lang="de-DE" sz="2400" dirty="0">
              <a:solidFill>
                <a:srgbClr val="E8E8E8"/>
              </a:solidFill>
            </a:endParaRPr>
          </a:p>
        </p:txBody>
      </p:sp>
      <p:sp>
        <p:nvSpPr>
          <p:cNvPr id="3" name="Datumsplatzhalter 2">
            <a:extLst>
              <a:ext uri="{FF2B5EF4-FFF2-40B4-BE49-F238E27FC236}">
                <a16:creationId xmlns:a16="http://schemas.microsoft.com/office/drawing/2014/main" id="{6E0B2CC8-5136-B73A-0E94-76A33B868BB9}"/>
              </a:ext>
            </a:extLst>
          </p:cNvPr>
          <p:cNvSpPr>
            <a:spLocks noGrp="1"/>
          </p:cNvSpPr>
          <p:nvPr>
            <p:ph type="dt" sz="half" idx="10"/>
          </p:nvPr>
        </p:nvSpPr>
        <p:spPr/>
        <p:txBody>
          <a:bodyPr/>
          <a:lstStyle/>
          <a:p>
            <a:r>
              <a:rPr lang="de-DE"/>
              <a:t>26.02.2024</a:t>
            </a:r>
          </a:p>
        </p:txBody>
      </p:sp>
      <p:sp>
        <p:nvSpPr>
          <p:cNvPr id="4" name="Foliennummernplatzhalter 3">
            <a:extLst>
              <a:ext uri="{FF2B5EF4-FFF2-40B4-BE49-F238E27FC236}">
                <a16:creationId xmlns:a16="http://schemas.microsoft.com/office/drawing/2014/main" id="{DEAE8D32-2562-D861-71F6-4EDFFABF580E}"/>
              </a:ext>
            </a:extLst>
          </p:cNvPr>
          <p:cNvSpPr>
            <a:spLocks noGrp="1"/>
          </p:cNvSpPr>
          <p:nvPr>
            <p:ph type="sldNum" sz="quarter" idx="12"/>
          </p:nvPr>
        </p:nvSpPr>
        <p:spPr/>
        <p:txBody>
          <a:bodyPr/>
          <a:lstStyle/>
          <a:p>
            <a:fld id="{F03C7DF9-47B2-409D-AFD9-AA46723903C5}" type="slidenum">
              <a:rPr lang="de-DE" smtClean="0"/>
              <a:t>7</a:t>
            </a:fld>
            <a:endParaRPr lang="de-DE"/>
          </a:p>
        </p:txBody>
      </p:sp>
    </p:spTree>
    <p:extLst>
      <p:ext uri="{BB962C8B-B14F-4D97-AF65-F5344CB8AC3E}">
        <p14:creationId xmlns:p14="http://schemas.microsoft.com/office/powerpoint/2010/main" val="3054034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353704-F024-D919-7C36-E04331408063}"/>
              </a:ext>
            </a:extLst>
          </p:cNvPr>
          <p:cNvSpPr>
            <a:spLocks noGrp="1"/>
          </p:cNvSpPr>
          <p:nvPr>
            <p:ph type="title"/>
          </p:nvPr>
        </p:nvSpPr>
        <p:spPr/>
        <p:txBody>
          <a:bodyPr>
            <a:normAutofit/>
          </a:bodyPr>
          <a:lstStyle/>
          <a:p>
            <a:r>
              <a:rPr lang="de-DE" sz="4000" dirty="0">
                <a:solidFill>
                  <a:srgbClr val="E8E8E8"/>
                </a:solidFill>
              </a:rPr>
              <a:t>#</a:t>
            </a:r>
            <a:r>
              <a:rPr lang="de-DE" sz="4000" dirty="0"/>
              <a:t>Rechtlich-vertragliche Anforderungen  </a:t>
            </a:r>
          </a:p>
        </p:txBody>
      </p:sp>
      <p:sp>
        <p:nvSpPr>
          <p:cNvPr id="7" name="Inhaltsplatzhalter 6">
            <a:extLst>
              <a:ext uri="{FF2B5EF4-FFF2-40B4-BE49-F238E27FC236}">
                <a16:creationId xmlns:a16="http://schemas.microsoft.com/office/drawing/2014/main" id="{8F36E2B5-826C-5636-F1C4-84EF64CE35BC}"/>
              </a:ext>
            </a:extLst>
          </p:cNvPr>
          <p:cNvSpPr>
            <a:spLocks noGrp="1"/>
          </p:cNvSpPr>
          <p:nvPr>
            <p:ph idx="1"/>
          </p:nvPr>
        </p:nvSpPr>
        <p:spPr/>
        <p:txBody>
          <a:bodyPr>
            <a:normAutofit fontScale="92500" lnSpcReduction="10000"/>
          </a:bodyPr>
          <a:lstStyle/>
          <a:p>
            <a:r>
              <a:rPr lang="de-DE" dirty="0">
                <a:solidFill>
                  <a:srgbClr val="E8E8E8"/>
                </a:solidFill>
              </a:rPr>
              <a:t>Die </a:t>
            </a:r>
            <a:r>
              <a:rPr lang="de-DE" b="0" i="0" dirty="0">
                <a:solidFill>
                  <a:srgbClr val="E8E8E8"/>
                </a:solidFill>
                <a:effectLst/>
                <a:latin typeface="Söhne"/>
              </a:rPr>
              <a:t>Vorratsverwaltung</a:t>
            </a:r>
            <a:r>
              <a:rPr lang="de-DE" dirty="0">
                <a:solidFill>
                  <a:srgbClr val="E8E8E8"/>
                </a:solidFill>
              </a:rPr>
              <a:t> muss alle anwendbaren Datenschutzgesetze und -vorschriften einhalten.</a:t>
            </a:r>
          </a:p>
          <a:p>
            <a:r>
              <a:rPr lang="de-DE" b="0" i="0" dirty="0">
                <a:solidFill>
                  <a:srgbClr val="E8E8E8"/>
                </a:solidFill>
                <a:effectLst/>
                <a:latin typeface="Söhne"/>
              </a:rPr>
              <a:t>Die Vorratsverwaltung muss angemessene Sicherheitsvorkehrungen treffen, um die Daten vor unbefugtem Zugriff, Verlust oder Diebstahl zu schützen.</a:t>
            </a:r>
          </a:p>
          <a:p>
            <a:r>
              <a:rPr lang="de-DE" dirty="0">
                <a:solidFill>
                  <a:srgbClr val="E8E8E8"/>
                </a:solidFill>
              </a:rPr>
              <a:t>Für die Vorratsverwaltung muss ein Handbuch zur korrekten Verwendung bereitgestellt werden.</a:t>
            </a:r>
          </a:p>
          <a:p>
            <a:r>
              <a:rPr lang="de-DE" dirty="0">
                <a:solidFill>
                  <a:srgbClr val="E8E8E8"/>
                </a:solidFill>
              </a:rPr>
              <a:t>Die Vorratsverwaltung muss nach den angegebenen Sicherheitshinweisen verwendet werden.</a:t>
            </a:r>
          </a:p>
          <a:p>
            <a:r>
              <a:rPr lang="de-DE" dirty="0">
                <a:solidFill>
                  <a:srgbClr val="E8E8E8"/>
                </a:solidFill>
              </a:rPr>
              <a:t>Die Vorratsverwaltung darf nur von den im Handbuch angegebenen berechtigten Personen verwendet werden. </a:t>
            </a:r>
          </a:p>
        </p:txBody>
      </p:sp>
      <p:sp>
        <p:nvSpPr>
          <p:cNvPr id="3" name="Datumsplatzhalter 2">
            <a:extLst>
              <a:ext uri="{FF2B5EF4-FFF2-40B4-BE49-F238E27FC236}">
                <a16:creationId xmlns:a16="http://schemas.microsoft.com/office/drawing/2014/main" id="{6E0B2CC8-5136-B73A-0E94-76A33B868BB9}"/>
              </a:ext>
            </a:extLst>
          </p:cNvPr>
          <p:cNvSpPr>
            <a:spLocks noGrp="1"/>
          </p:cNvSpPr>
          <p:nvPr>
            <p:ph type="dt" sz="half" idx="10"/>
          </p:nvPr>
        </p:nvSpPr>
        <p:spPr/>
        <p:txBody>
          <a:bodyPr/>
          <a:lstStyle/>
          <a:p>
            <a:r>
              <a:rPr lang="de-DE"/>
              <a:t>26.02.2024</a:t>
            </a:r>
          </a:p>
        </p:txBody>
      </p:sp>
      <p:sp>
        <p:nvSpPr>
          <p:cNvPr id="4" name="Foliennummernplatzhalter 3">
            <a:extLst>
              <a:ext uri="{FF2B5EF4-FFF2-40B4-BE49-F238E27FC236}">
                <a16:creationId xmlns:a16="http://schemas.microsoft.com/office/drawing/2014/main" id="{DEAE8D32-2562-D861-71F6-4EDFFABF580E}"/>
              </a:ext>
            </a:extLst>
          </p:cNvPr>
          <p:cNvSpPr>
            <a:spLocks noGrp="1"/>
          </p:cNvSpPr>
          <p:nvPr>
            <p:ph type="sldNum" sz="quarter" idx="12"/>
          </p:nvPr>
        </p:nvSpPr>
        <p:spPr/>
        <p:txBody>
          <a:bodyPr/>
          <a:lstStyle/>
          <a:p>
            <a:fld id="{F03C7DF9-47B2-409D-AFD9-AA46723903C5}" type="slidenum">
              <a:rPr lang="de-DE" smtClean="0"/>
              <a:t>8</a:t>
            </a:fld>
            <a:endParaRPr lang="de-DE"/>
          </a:p>
        </p:txBody>
      </p:sp>
    </p:spTree>
    <p:extLst>
      <p:ext uri="{BB962C8B-B14F-4D97-AF65-F5344CB8AC3E}">
        <p14:creationId xmlns:p14="http://schemas.microsoft.com/office/powerpoint/2010/main" val="60783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109B3A-DAA0-BC67-8145-07BCF5B2C734}"/>
              </a:ext>
            </a:extLst>
          </p:cNvPr>
          <p:cNvSpPr>
            <a:spLocks noGrp="1"/>
          </p:cNvSpPr>
          <p:nvPr>
            <p:ph type="title"/>
          </p:nvPr>
        </p:nvSpPr>
        <p:spPr/>
        <p:txBody>
          <a:bodyPr/>
          <a:lstStyle/>
          <a:p>
            <a:r>
              <a:rPr lang="de-DE" dirty="0"/>
              <a:t>Überarbeitung Artefakte </a:t>
            </a:r>
            <a:br>
              <a:rPr lang="de-DE" dirty="0"/>
            </a:br>
            <a:r>
              <a:rPr lang="de-DE" dirty="0"/>
              <a:t>Audit 2</a:t>
            </a:r>
          </a:p>
        </p:txBody>
      </p:sp>
      <p:sp>
        <p:nvSpPr>
          <p:cNvPr id="3" name="Textplatzhalter 2">
            <a:extLst>
              <a:ext uri="{FF2B5EF4-FFF2-40B4-BE49-F238E27FC236}">
                <a16:creationId xmlns:a16="http://schemas.microsoft.com/office/drawing/2014/main" id="{97F1EBD6-D65B-6641-18AD-A00D976B3563}"/>
              </a:ext>
            </a:extLst>
          </p:cNvPr>
          <p:cNvSpPr>
            <a:spLocks noGrp="1"/>
          </p:cNvSpPr>
          <p:nvPr>
            <p:ph type="body" idx="1"/>
          </p:nvPr>
        </p:nvSpPr>
        <p:spPr/>
        <p:txBody>
          <a:bodyPr/>
          <a:lstStyle/>
          <a:p>
            <a:endParaRPr lang="de-DE"/>
          </a:p>
        </p:txBody>
      </p:sp>
      <p:sp>
        <p:nvSpPr>
          <p:cNvPr id="6" name="Datumsplatzhalter 5">
            <a:extLst>
              <a:ext uri="{FF2B5EF4-FFF2-40B4-BE49-F238E27FC236}">
                <a16:creationId xmlns:a16="http://schemas.microsoft.com/office/drawing/2014/main" id="{D15D71AD-B518-3F77-D8E4-9652B5B66A0F}"/>
              </a:ext>
            </a:extLst>
          </p:cNvPr>
          <p:cNvSpPr>
            <a:spLocks noGrp="1"/>
          </p:cNvSpPr>
          <p:nvPr>
            <p:ph type="dt" sz="half" idx="10"/>
          </p:nvPr>
        </p:nvSpPr>
        <p:spPr/>
        <p:txBody>
          <a:bodyPr/>
          <a:lstStyle/>
          <a:p>
            <a:r>
              <a:rPr lang="de-DE"/>
              <a:t>26.02.2024</a:t>
            </a:r>
            <a:endParaRPr lang="de-DE" dirty="0"/>
          </a:p>
        </p:txBody>
      </p:sp>
      <p:sp>
        <p:nvSpPr>
          <p:cNvPr id="7" name="Foliennummernplatzhalter 6">
            <a:extLst>
              <a:ext uri="{FF2B5EF4-FFF2-40B4-BE49-F238E27FC236}">
                <a16:creationId xmlns:a16="http://schemas.microsoft.com/office/drawing/2014/main" id="{715D0AE9-3DBB-C767-5600-6450C1A33DA4}"/>
              </a:ext>
            </a:extLst>
          </p:cNvPr>
          <p:cNvSpPr>
            <a:spLocks noGrp="1"/>
          </p:cNvSpPr>
          <p:nvPr>
            <p:ph type="sldNum" sz="quarter" idx="12"/>
          </p:nvPr>
        </p:nvSpPr>
        <p:spPr/>
        <p:txBody>
          <a:bodyPr/>
          <a:lstStyle/>
          <a:p>
            <a:fld id="{F03C7DF9-47B2-409D-AFD9-AA46723903C5}" type="slidenum">
              <a:rPr lang="de-DE" smtClean="0"/>
              <a:t>9</a:t>
            </a:fld>
            <a:endParaRPr lang="de-DE"/>
          </a:p>
        </p:txBody>
      </p:sp>
    </p:spTree>
    <p:extLst>
      <p:ext uri="{BB962C8B-B14F-4D97-AF65-F5344CB8AC3E}">
        <p14:creationId xmlns:p14="http://schemas.microsoft.com/office/powerpoint/2010/main" val="776727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1854</Words>
  <Application>Microsoft Office PowerPoint</Application>
  <PresentationFormat>Breitbild</PresentationFormat>
  <Paragraphs>156</Paragraphs>
  <Slides>21</Slides>
  <Notes>15</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21</vt:i4>
      </vt:variant>
    </vt:vector>
  </HeadingPairs>
  <TitlesOfParts>
    <vt:vector size="27" baseType="lpstr">
      <vt:lpstr>-apple-system</vt:lpstr>
      <vt:lpstr>Arial</vt:lpstr>
      <vt:lpstr>Calibri</vt:lpstr>
      <vt:lpstr>HelveticaNeueLT Std 45</vt:lpstr>
      <vt:lpstr>Söhne</vt:lpstr>
      <vt:lpstr>Office</vt:lpstr>
      <vt:lpstr>Audit 4</vt:lpstr>
      <vt:lpstr>Überarbeitung Artefakte  Audit 1</vt:lpstr>
      <vt:lpstr>#Task Szenario </vt:lpstr>
      <vt:lpstr>#Use Szenario </vt:lpstr>
      <vt:lpstr>#Erfordernisse </vt:lpstr>
      <vt:lpstr>#Funktionale Anforderungen  </vt:lpstr>
      <vt:lpstr>#Qualitative Anforderungen  </vt:lpstr>
      <vt:lpstr>#Rechtlich-vertragliche Anforderungen  </vt:lpstr>
      <vt:lpstr>Überarbeitung Artefakte  Audit 2</vt:lpstr>
      <vt:lpstr>#Architekturdiagramm</vt:lpstr>
      <vt:lpstr>#Datenbank</vt:lpstr>
      <vt:lpstr>Audit 4</vt:lpstr>
      <vt:lpstr>#Deployment</vt:lpstr>
      <vt:lpstr>#SnackTrack Webanwendung</vt:lpstr>
      <vt:lpstr>#Funktionaler Prototyp</vt:lpstr>
      <vt:lpstr>#Funktionaler Prototyp</vt:lpstr>
      <vt:lpstr>#Funktionaler Prototyp</vt:lpstr>
      <vt:lpstr>#Betriebsanleitung </vt:lpstr>
      <vt:lpstr>#Projektaussichten </vt:lpstr>
      <vt:lpstr>#Quellen </vt:lpstr>
      <vt:lpstr>#Abbildungsverzeichnis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Angelina Maurer (amaurer2)</dc:creator>
  <cp:lastModifiedBy>Angelina Maurer (amaurer2)</cp:lastModifiedBy>
  <cp:revision>36</cp:revision>
  <dcterms:created xsi:type="dcterms:W3CDTF">2023-12-07T08:02:27Z</dcterms:created>
  <dcterms:modified xsi:type="dcterms:W3CDTF">2024-02-20T08:46:50Z</dcterms:modified>
</cp:coreProperties>
</file>